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94880df1f4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294880df1f4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8e1a952fff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28e1a952fff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8e1a952fff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28e1a952fff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8e1a952fff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8e1a952fff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8e1a952fff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28e1a952fff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8e1a952fff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28e1a952fff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8e1a952fff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28e1a952fff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8e1a952fff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28e1a952fff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8e1a952fff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28e1a952fff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8e1a952ff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28e1a952ff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293f976f1cc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293f976f1cc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8e1a952fff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28e1a952fff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28e1a952fff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28e1a952fff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28e1a952fff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28e1a952fff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28e1a952fff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28e1a952fff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28e1a952fff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28e1a952fff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28e1a952fff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28e1a952fff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28e1a952fff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28e1a952fff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28e1a952fff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28e1a952fff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8e1a952fff_0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28e1a952fff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28e1a952fff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28e1a952fff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94880df1f4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94880df1f4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28e1a952fff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28e1a952fff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28e1a952fff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28e1a952fff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294880df1f4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294880df1f4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94880df1f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294880df1f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94880df1f4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294880df1f4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94880df1f4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294880df1f4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94880df1f4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294880df1f4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94880df1f4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294880df1f4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94880df1f4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294880df1f4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タイトル スライド" showMasterSp="0" type="title">
  <p:cSld name="TITLE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oogle Shape;19;p2"/>
          <p:cNvGrpSpPr/>
          <p:nvPr/>
        </p:nvGrpSpPr>
        <p:grpSpPr>
          <a:xfrm>
            <a:off x="9068105" y="1"/>
            <a:ext cx="0" cy="5024086"/>
            <a:chOff x="8042" y="0"/>
            <a:chExt cx="0" cy="5920"/>
          </a:xfrm>
        </p:grpSpPr>
        <p:sp>
          <p:nvSpPr>
            <p:cNvPr id="20" name="Google Shape;20;p2"/>
            <p:cNvSpPr/>
            <p:nvPr/>
          </p:nvSpPr>
          <p:spPr>
            <a:xfrm>
              <a:off x="8042" y="4420"/>
              <a:ext cx="0" cy="1500"/>
            </a:xfrm>
            <a:prstGeom prst="rect">
              <a:avLst/>
            </a:prstGeom>
            <a:solidFill>
              <a:srgbClr val="FF79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8042" y="1473"/>
              <a:ext cx="0" cy="1500"/>
            </a:xfrm>
            <a:prstGeom prst="rect">
              <a:avLst/>
            </a:prstGeom>
            <a:solidFill>
              <a:srgbClr val="DC045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8042" y="2947"/>
              <a:ext cx="0" cy="1500"/>
            </a:xfrm>
            <a:prstGeom prst="rect">
              <a:avLst/>
            </a:prstGeom>
            <a:solidFill>
              <a:srgbClr val="5BBBB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8042" y="0"/>
              <a:ext cx="0" cy="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" name="Google Shape;24;p2"/>
          <p:cNvSpPr/>
          <p:nvPr/>
        </p:nvSpPr>
        <p:spPr>
          <a:xfrm>
            <a:off x="15627" y="5002021"/>
            <a:ext cx="9144000" cy="141600"/>
          </a:xfrm>
          <a:prstGeom prst="rect">
            <a:avLst/>
          </a:prstGeom>
          <a:gradFill>
            <a:gsLst>
              <a:gs pos="0">
                <a:srgbClr val="EEEEEE">
                  <a:alpha val="80000"/>
                </a:srgbClr>
              </a:gs>
              <a:gs pos="100000">
                <a:schemeClr val="lt1"/>
              </a:gs>
            </a:gsLst>
            <a:lin ang="5400000" scaled="0"/>
          </a:gra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Google Shape;25;p2"/>
          <p:cNvSpPr/>
          <p:nvPr/>
        </p:nvSpPr>
        <p:spPr>
          <a:xfrm>
            <a:off x="6901538" y="5027136"/>
            <a:ext cx="2228100" cy="8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CN" sz="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Copyright (C) DeNA Co.,Ltd. All Rights Reserved.</a:t>
            </a:r>
            <a:endParaRPr sz="700"/>
          </a:p>
        </p:txBody>
      </p:sp>
      <p:pic>
        <p:nvPicPr>
          <p:cNvPr descr="dena_ppt_logo" id="26" name="Google Shape;26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72617" y="3597269"/>
            <a:ext cx="3240363" cy="1010449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2"/>
          <p:cNvSpPr/>
          <p:nvPr/>
        </p:nvSpPr>
        <p:spPr>
          <a:xfrm>
            <a:off x="4911332" y="407696"/>
            <a:ext cx="4012800" cy="246900"/>
          </a:xfrm>
          <a:prstGeom prst="rect">
            <a:avLst/>
          </a:prstGeom>
          <a:solidFill>
            <a:srgbClr val="DC0451"/>
          </a:solidFill>
          <a:ln cap="flat" cmpd="sng" w="25400">
            <a:solidFill>
              <a:srgbClr val="DC045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100" lIns="48200" spcFirstLastPara="1" rIns="48200" wrap="square" tIns="241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CN" sz="19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Confidential</a:t>
            </a:r>
            <a:endParaRPr b="1" i="0" sz="19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28;p2"/>
          <p:cNvSpPr txBox="1"/>
          <p:nvPr>
            <p:ph type="ctrTitle"/>
          </p:nvPr>
        </p:nvSpPr>
        <p:spPr>
          <a:xfrm>
            <a:off x="4774038" y="1773939"/>
            <a:ext cx="4050600" cy="12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100" lIns="0" spcFirstLastPara="1" rIns="48200" wrap="square" tIns="949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2300"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29" name="Google Shape;29;p2"/>
          <p:cNvSpPr txBox="1"/>
          <p:nvPr>
            <p:ph idx="1" type="subTitle"/>
          </p:nvPr>
        </p:nvSpPr>
        <p:spPr>
          <a:xfrm>
            <a:off x="4774038" y="1242343"/>
            <a:ext cx="4050600" cy="493200"/>
          </a:xfrm>
          <a:prstGeom prst="rect">
            <a:avLst/>
          </a:prstGeom>
          <a:noFill/>
          <a:ln>
            <a:noFill/>
          </a:ln>
        </p:spPr>
        <p:txBody>
          <a:bodyPr anchorCtr="0" anchor="b" bIns="24100" lIns="48200" spcFirstLastPara="1" rIns="48200" wrap="square" tIns="24100">
            <a:noAutofit/>
          </a:bodyPr>
          <a:lstStyle>
            <a:lvl1pPr lvl="0" algn="l">
              <a:spcBef>
                <a:spcPts val="900"/>
              </a:spcBef>
              <a:spcAft>
                <a:spcPts val="0"/>
              </a:spcAft>
              <a:buSzPts val="1500"/>
              <a:buFont typeface="Noto Sans Symbols"/>
              <a:buNone/>
              <a:defRPr b="1"/>
            </a:lvl1pPr>
            <a:lvl2pPr lvl="1" algn="l">
              <a:spcBef>
                <a:spcPts val="900"/>
              </a:spcBef>
              <a:spcAft>
                <a:spcPts val="0"/>
              </a:spcAft>
              <a:buSzPts val="900"/>
              <a:buChar char="⁃"/>
              <a:defRPr/>
            </a:lvl2pPr>
            <a:lvl3pPr lvl="2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lvl="3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900"/>
              <a:buChar char="⁃"/>
              <a:defRPr/>
            </a:lvl4pPr>
            <a:lvl5pPr lvl="4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5pPr>
            <a:lvl6pPr lvl="5" algn="l">
              <a:spcBef>
                <a:spcPts val="130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130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130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130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30" name="Google Shape;30;p2"/>
          <p:cNvSpPr txBox="1"/>
          <p:nvPr>
            <p:ph idx="12" type="sldNum"/>
          </p:nvPr>
        </p:nvSpPr>
        <p:spPr>
          <a:xfrm>
            <a:off x="8856024" y="4850495"/>
            <a:ext cx="260100" cy="1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24100" lIns="48200" spcFirstLastPara="1" rIns="48200" wrap="square" tIns="241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b="1" i="0" sz="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b="1" i="0" sz="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b="1" i="0" sz="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b="1" i="0" sz="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b="1" i="0" sz="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b="1" i="0" sz="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b="1" i="0" sz="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b="1" i="0" sz="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b="1" i="0" sz="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タイトル付きの図" type="picTx">
  <p:cSld name="PICTURE_WITH_CAPTION_TEXT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1"/>
          <p:cNvSpPr txBox="1"/>
          <p:nvPr>
            <p:ph type="title"/>
          </p:nvPr>
        </p:nvSpPr>
        <p:spPr>
          <a:xfrm>
            <a:off x="1792636" y="3600618"/>
            <a:ext cx="5486100" cy="425400"/>
          </a:xfrm>
          <a:prstGeom prst="rect">
            <a:avLst/>
          </a:prstGeom>
          <a:noFill/>
          <a:ln>
            <a:noFill/>
          </a:ln>
        </p:spPr>
        <p:txBody>
          <a:bodyPr anchorCtr="0" anchor="b" bIns="24100" lIns="48200" spcFirstLastPara="1" rIns="48200" wrap="square" tIns="949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sz="1100"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5" name="Google Shape;65;p11"/>
          <p:cNvSpPr/>
          <p:nvPr>
            <p:ph idx="2" type="pic"/>
          </p:nvPr>
        </p:nvSpPr>
        <p:spPr>
          <a:xfrm>
            <a:off x="1792636" y="459601"/>
            <a:ext cx="54861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66" name="Google Shape;66;p11"/>
          <p:cNvSpPr txBox="1"/>
          <p:nvPr>
            <p:ph idx="1" type="body"/>
          </p:nvPr>
        </p:nvSpPr>
        <p:spPr>
          <a:xfrm>
            <a:off x="1792636" y="4025894"/>
            <a:ext cx="54861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24100" lIns="48200" spcFirstLastPara="1" rIns="48200" wrap="square" tIns="24100">
            <a:noAutofit/>
          </a:bodyPr>
          <a:lstStyle>
            <a:lvl1pPr indent="-228600" lvl="0" marL="457200" algn="l">
              <a:spcBef>
                <a:spcPts val="900"/>
              </a:spcBef>
              <a:spcAft>
                <a:spcPts val="0"/>
              </a:spcAft>
              <a:buSzPts val="700"/>
              <a:buNone/>
              <a:defRPr sz="700"/>
            </a:lvl1pPr>
            <a:lvl2pPr indent="-228600" lvl="1" marL="914400" algn="l">
              <a:spcBef>
                <a:spcPts val="900"/>
              </a:spcBef>
              <a:spcAft>
                <a:spcPts val="0"/>
              </a:spcAft>
              <a:buSzPts val="600"/>
              <a:buNone/>
              <a:defRPr sz="600"/>
            </a:lvl2pPr>
            <a:lvl3pPr indent="-228600" lvl="2" marL="137160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3pPr>
            <a:lvl4pPr indent="-228600" lvl="3" marL="182880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4pPr>
            <a:lvl5pPr indent="-228600" lvl="4" marL="228600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5pPr>
            <a:lvl6pPr indent="-228600" lvl="5" marL="2743200" algn="l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500"/>
            </a:lvl6pPr>
            <a:lvl7pPr indent="-228600" lvl="6" marL="3200400" algn="l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500"/>
            </a:lvl7pPr>
            <a:lvl8pPr indent="-228600" lvl="7" marL="3657600" algn="l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500"/>
            </a:lvl8pPr>
            <a:lvl9pPr indent="-228600" lvl="8" marL="4114800" algn="l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500"/>
            </a:lvl9pPr>
          </a:lstStyle>
          <a:p/>
        </p:txBody>
      </p:sp>
      <p:sp>
        <p:nvSpPr>
          <p:cNvPr id="67" name="Google Shape;67;p11"/>
          <p:cNvSpPr txBox="1"/>
          <p:nvPr>
            <p:ph idx="12" type="sldNum"/>
          </p:nvPr>
        </p:nvSpPr>
        <p:spPr>
          <a:xfrm>
            <a:off x="8856024" y="4850495"/>
            <a:ext cx="260100" cy="1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24100" lIns="48200" spcFirstLastPara="1" rIns="48200" wrap="square" tIns="241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b="1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b="1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b="1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b="1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b="1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b="1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b="1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b="1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b="1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タイトルと&#10;縦書きテキスト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2"/>
          <p:cNvSpPr txBox="1"/>
          <p:nvPr>
            <p:ph type="title"/>
          </p:nvPr>
        </p:nvSpPr>
        <p:spPr>
          <a:xfrm>
            <a:off x="217662" y="170781"/>
            <a:ext cx="7746600" cy="30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100" lIns="48200" spcFirstLastPara="1" rIns="48200" wrap="square" tIns="949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" name="Google Shape;70;p12"/>
          <p:cNvSpPr txBox="1"/>
          <p:nvPr>
            <p:ph idx="1" type="body"/>
          </p:nvPr>
        </p:nvSpPr>
        <p:spPr>
          <a:xfrm rot="5400000">
            <a:off x="2616446" y="-1725725"/>
            <a:ext cx="3911100" cy="87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100" lIns="48200" spcFirstLastPara="1" rIns="48200" wrap="square" tIns="24100">
            <a:noAutofit/>
          </a:bodyPr>
          <a:lstStyle>
            <a:lvl1pPr indent="-285750" lvl="0" marL="457200" algn="l">
              <a:spcBef>
                <a:spcPts val="900"/>
              </a:spcBef>
              <a:spcAft>
                <a:spcPts val="0"/>
              </a:spcAft>
              <a:buSzPts val="900"/>
              <a:buChar char="■"/>
              <a:defRPr/>
            </a:lvl1pPr>
            <a:lvl2pPr indent="-285750" lvl="1" marL="914400" algn="l">
              <a:spcBef>
                <a:spcPts val="900"/>
              </a:spcBef>
              <a:spcAft>
                <a:spcPts val="0"/>
              </a:spcAft>
              <a:buSzPts val="900"/>
              <a:buChar char="⁃"/>
              <a:defRPr/>
            </a:lvl2pPr>
            <a:lvl3pPr indent="-285750" lvl="2" marL="137160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indent="-285750" lvl="3" marL="182880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900"/>
              <a:buChar char="⁃"/>
              <a:defRPr/>
            </a:lvl4pPr>
            <a:lvl5pPr indent="-285750" lvl="4" marL="228600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5pPr>
            <a:lvl6pPr indent="-228600" lvl="5" marL="2743200" algn="l">
              <a:spcBef>
                <a:spcPts val="130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130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130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130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" name="Google Shape;71;p12"/>
          <p:cNvSpPr txBox="1"/>
          <p:nvPr>
            <p:ph idx="12" type="sldNum"/>
          </p:nvPr>
        </p:nvSpPr>
        <p:spPr>
          <a:xfrm>
            <a:off x="8856024" y="4850495"/>
            <a:ext cx="260100" cy="1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24100" lIns="48200" spcFirstLastPara="1" rIns="48200" wrap="square" tIns="241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b="1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b="1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b="1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b="1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b="1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b="1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b="1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b="1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b="1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縦書きタイトルと&#10;縦書きテキスト" type="vertTitleAndTx">
  <p:cSld name="VERTICAL_TITLE_AND_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3"/>
          <p:cNvSpPr txBox="1"/>
          <p:nvPr>
            <p:ph type="title"/>
          </p:nvPr>
        </p:nvSpPr>
        <p:spPr>
          <a:xfrm rot="5400000">
            <a:off x="5631296" y="1289330"/>
            <a:ext cx="4413600" cy="217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100" lIns="48200" spcFirstLastPara="1" rIns="48200" wrap="square" tIns="949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" name="Google Shape;74;p13"/>
          <p:cNvSpPr txBox="1"/>
          <p:nvPr>
            <p:ph idx="1" type="body"/>
          </p:nvPr>
        </p:nvSpPr>
        <p:spPr>
          <a:xfrm rot="5400000">
            <a:off x="1223377" y="-834820"/>
            <a:ext cx="4413600" cy="6424800"/>
          </a:xfrm>
          <a:prstGeom prst="rect">
            <a:avLst/>
          </a:prstGeom>
          <a:noFill/>
          <a:ln>
            <a:noFill/>
          </a:ln>
        </p:spPr>
        <p:txBody>
          <a:bodyPr anchorCtr="0" anchor="t" bIns="24100" lIns="48200" spcFirstLastPara="1" rIns="48200" wrap="square" tIns="24100">
            <a:noAutofit/>
          </a:bodyPr>
          <a:lstStyle>
            <a:lvl1pPr indent="-285750" lvl="0" marL="457200" algn="l">
              <a:spcBef>
                <a:spcPts val="900"/>
              </a:spcBef>
              <a:spcAft>
                <a:spcPts val="0"/>
              </a:spcAft>
              <a:buSzPts val="900"/>
              <a:buChar char="■"/>
              <a:defRPr/>
            </a:lvl1pPr>
            <a:lvl2pPr indent="-285750" lvl="1" marL="914400" algn="l">
              <a:spcBef>
                <a:spcPts val="900"/>
              </a:spcBef>
              <a:spcAft>
                <a:spcPts val="0"/>
              </a:spcAft>
              <a:buSzPts val="900"/>
              <a:buChar char="⁃"/>
              <a:defRPr/>
            </a:lvl2pPr>
            <a:lvl3pPr indent="-285750" lvl="2" marL="137160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indent="-285750" lvl="3" marL="182880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900"/>
              <a:buChar char="⁃"/>
              <a:defRPr/>
            </a:lvl4pPr>
            <a:lvl5pPr indent="-285750" lvl="4" marL="228600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5pPr>
            <a:lvl6pPr indent="-228600" lvl="5" marL="2743200" algn="l">
              <a:spcBef>
                <a:spcPts val="130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130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130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130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" name="Google Shape;75;p13"/>
          <p:cNvSpPr txBox="1"/>
          <p:nvPr>
            <p:ph idx="12" type="sldNum"/>
          </p:nvPr>
        </p:nvSpPr>
        <p:spPr>
          <a:xfrm>
            <a:off x="8856024" y="4850495"/>
            <a:ext cx="260100" cy="1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24100" lIns="48200" spcFirstLastPara="1" rIns="48200" wrap="square" tIns="241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b="1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b="1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b="1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b="1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b="1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b="1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b="1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b="1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b="1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ll">
  <p:cSld name="null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3"/>
          <p:cNvSpPr/>
          <p:nvPr/>
        </p:nvSpPr>
        <p:spPr>
          <a:xfrm>
            <a:off x="9265451" y="5214938"/>
            <a:ext cx="42900" cy="42900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txBody>
          <a:bodyPr anchorCtr="0" anchor="ctr" bIns="28800" lIns="57600" spcFirstLastPara="1" rIns="57600" wrap="square" tIns="288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3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タイトルとコンテンツ" type="obj">
  <p:cSld name="OBJEC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4"/>
          <p:cNvSpPr txBox="1"/>
          <p:nvPr>
            <p:ph type="title"/>
          </p:nvPr>
        </p:nvSpPr>
        <p:spPr>
          <a:xfrm>
            <a:off x="217662" y="170781"/>
            <a:ext cx="7746600" cy="30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100" lIns="48200" spcFirstLastPara="1" rIns="48200" wrap="square" tIns="949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1700"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35" name="Google Shape;35;p4"/>
          <p:cNvSpPr txBox="1"/>
          <p:nvPr>
            <p:ph idx="1" type="body"/>
          </p:nvPr>
        </p:nvSpPr>
        <p:spPr>
          <a:xfrm>
            <a:off x="217662" y="673075"/>
            <a:ext cx="8708700" cy="39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24100" lIns="48200" spcFirstLastPara="1" rIns="48200" wrap="square" tIns="24100">
            <a:noAutofit/>
          </a:bodyPr>
          <a:lstStyle>
            <a:lvl1pPr indent="-323850" lvl="0" marL="45720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Noto Sans Symbols"/>
              <a:buChar char="■"/>
              <a:defRPr/>
            </a:lvl1pPr>
            <a:lvl2pPr indent="-323850" lvl="1" marL="91440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500"/>
              <a:buChar char="⁃"/>
              <a:defRPr/>
            </a:lvl2pPr>
            <a:lvl3pPr indent="-311150" lvl="2" marL="1371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3pPr>
            <a:lvl4pPr indent="-311150" lvl="3" marL="18288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Char char="⁃"/>
              <a:defRPr/>
            </a:lvl4pPr>
            <a:lvl5pPr indent="-298450" lvl="4" marL="22860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5pPr>
            <a:lvl6pPr indent="-228600" lvl="5" marL="2743200" algn="l">
              <a:spcBef>
                <a:spcPts val="130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130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130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130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2" type="sldNum"/>
          </p:nvPr>
        </p:nvSpPr>
        <p:spPr>
          <a:xfrm>
            <a:off x="8856024" y="4850495"/>
            <a:ext cx="260100" cy="1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24100" lIns="48200" spcFirstLastPara="1" rIns="48200" wrap="square" tIns="241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b="1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b="1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b="1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b="1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b="1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b="1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b="1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b="1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b="1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セクション見出し" type="secHead">
  <p:cSld name="SECTION_HEADER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5"/>
          <p:cNvSpPr txBox="1"/>
          <p:nvPr>
            <p:ph type="title"/>
          </p:nvPr>
        </p:nvSpPr>
        <p:spPr>
          <a:xfrm>
            <a:off x="722189" y="3305101"/>
            <a:ext cx="7772100" cy="102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100" lIns="48200" spcFirstLastPara="1" rIns="48200" wrap="square" tIns="949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sz="21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24100" lIns="48200" spcFirstLastPara="1" rIns="48200" wrap="square" tIns="24100">
            <a:noAutofit/>
          </a:bodyPr>
          <a:lstStyle>
            <a:lvl1pPr indent="-228600" lvl="0" marL="457200" algn="l">
              <a:spcBef>
                <a:spcPts val="900"/>
              </a:spcBef>
              <a:spcAft>
                <a:spcPts val="0"/>
              </a:spcAft>
              <a:buSzPts val="1100"/>
              <a:buNone/>
              <a:defRPr sz="1100"/>
            </a:lvl1pPr>
            <a:lvl2pPr indent="-228600" lvl="1" marL="914400" algn="l">
              <a:spcBef>
                <a:spcPts val="900"/>
              </a:spcBef>
              <a:spcAft>
                <a:spcPts val="0"/>
              </a:spcAft>
              <a:buSzPts val="900"/>
              <a:buNone/>
              <a:defRPr sz="900"/>
            </a:lvl2pPr>
            <a:lvl3pPr indent="-228600" lvl="2" marL="137160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3pPr>
            <a:lvl4pPr indent="-228600" lvl="3" marL="182880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4pPr>
            <a:lvl5pPr indent="-228600" lvl="4" marL="228600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5pPr>
            <a:lvl6pPr indent="-228600" lvl="5" marL="2743200" algn="l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700"/>
            </a:lvl6pPr>
            <a:lvl7pPr indent="-228600" lvl="6" marL="3200400" algn="l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700"/>
            </a:lvl7pPr>
            <a:lvl8pPr indent="-228600" lvl="7" marL="3657600" algn="l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700"/>
            </a:lvl8pPr>
            <a:lvl9pPr indent="-228600" lvl="8" marL="4114800" algn="l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700"/>
            </a:lvl9pPr>
          </a:lstStyle>
          <a:p/>
        </p:txBody>
      </p:sp>
      <p:sp>
        <p:nvSpPr>
          <p:cNvPr id="40" name="Google Shape;40;p5"/>
          <p:cNvSpPr txBox="1"/>
          <p:nvPr>
            <p:ph idx="12" type="sldNum"/>
          </p:nvPr>
        </p:nvSpPr>
        <p:spPr>
          <a:xfrm>
            <a:off x="8856024" y="4850495"/>
            <a:ext cx="260100" cy="1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24100" lIns="48200" spcFirstLastPara="1" rIns="48200" wrap="square" tIns="241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b="1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b="1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b="1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b="1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b="1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b="1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b="1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b="1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b="1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つのコンテンツ" type="twoObj">
  <p:cSld name="TWO_OBJECTS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6"/>
          <p:cNvSpPr txBox="1"/>
          <p:nvPr>
            <p:ph type="title"/>
          </p:nvPr>
        </p:nvSpPr>
        <p:spPr>
          <a:xfrm>
            <a:off x="217662" y="170781"/>
            <a:ext cx="7746600" cy="30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100" lIns="48200" spcFirstLastPara="1" rIns="48200" wrap="square" tIns="949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" name="Google Shape;43;p6"/>
          <p:cNvSpPr txBox="1"/>
          <p:nvPr>
            <p:ph idx="1" type="body"/>
          </p:nvPr>
        </p:nvSpPr>
        <p:spPr>
          <a:xfrm>
            <a:off x="217662" y="673075"/>
            <a:ext cx="4300800" cy="39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24100" lIns="48200" spcFirstLastPara="1" rIns="48200" wrap="square" tIns="24100">
            <a:noAutofit/>
          </a:bodyPr>
          <a:lstStyle>
            <a:lvl1pPr indent="-323850" lvl="0" marL="457200" algn="l">
              <a:spcBef>
                <a:spcPts val="900"/>
              </a:spcBef>
              <a:spcAft>
                <a:spcPts val="0"/>
              </a:spcAft>
              <a:buSzPts val="1500"/>
              <a:buChar char="■"/>
              <a:defRPr sz="1500"/>
            </a:lvl1pPr>
            <a:lvl2pPr indent="-311150" lvl="1" marL="914400" algn="l">
              <a:spcBef>
                <a:spcPts val="900"/>
              </a:spcBef>
              <a:spcAft>
                <a:spcPts val="0"/>
              </a:spcAft>
              <a:buSzPts val="1300"/>
              <a:buChar char="⁃"/>
              <a:defRPr sz="1300"/>
            </a:lvl2pPr>
            <a:lvl3pPr indent="-298450" lvl="2" marL="137160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100"/>
            </a:lvl3pPr>
            <a:lvl4pPr indent="-285750" lvl="3" marL="182880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900"/>
              <a:buChar char="⁃"/>
              <a:defRPr sz="900"/>
            </a:lvl4pPr>
            <a:lvl5pPr indent="-285750" lvl="4" marL="228600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5pPr>
            <a:lvl6pPr indent="-228600" lvl="5" marL="2743200" algn="l">
              <a:spcBef>
                <a:spcPts val="1300"/>
              </a:spcBef>
              <a:spcAft>
                <a:spcPts val="0"/>
              </a:spcAft>
              <a:buSzPts val="700"/>
              <a:buNone/>
              <a:defRPr sz="900"/>
            </a:lvl6pPr>
            <a:lvl7pPr indent="-228600" lvl="6" marL="3200400" algn="l">
              <a:spcBef>
                <a:spcPts val="1300"/>
              </a:spcBef>
              <a:spcAft>
                <a:spcPts val="0"/>
              </a:spcAft>
              <a:buSzPts val="700"/>
              <a:buNone/>
              <a:defRPr sz="900"/>
            </a:lvl7pPr>
            <a:lvl8pPr indent="-228600" lvl="7" marL="3657600" algn="l">
              <a:spcBef>
                <a:spcPts val="1300"/>
              </a:spcBef>
              <a:spcAft>
                <a:spcPts val="0"/>
              </a:spcAft>
              <a:buSzPts val="700"/>
              <a:buNone/>
              <a:defRPr sz="900"/>
            </a:lvl8pPr>
            <a:lvl9pPr indent="-228600" lvl="8" marL="4114800" algn="l">
              <a:spcBef>
                <a:spcPts val="130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4" name="Google Shape;44;p6"/>
          <p:cNvSpPr txBox="1"/>
          <p:nvPr>
            <p:ph idx="2" type="body"/>
          </p:nvPr>
        </p:nvSpPr>
        <p:spPr>
          <a:xfrm>
            <a:off x="4625582" y="673075"/>
            <a:ext cx="4300800" cy="39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24100" lIns="48200" spcFirstLastPara="1" rIns="48200" wrap="square" tIns="24100">
            <a:noAutofit/>
          </a:bodyPr>
          <a:lstStyle>
            <a:lvl1pPr indent="-323850" lvl="0" marL="457200" algn="l">
              <a:spcBef>
                <a:spcPts val="900"/>
              </a:spcBef>
              <a:spcAft>
                <a:spcPts val="0"/>
              </a:spcAft>
              <a:buSzPts val="1500"/>
              <a:buChar char="■"/>
              <a:defRPr sz="1500"/>
            </a:lvl1pPr>
            <a:lvl2pPr indent="-311150" lvl="1" marL="914400" algn="l">
              <a:spcBef>
                <a:spcPts val="900"/>
              </a:spcBef>
              <a:spcAft>
                <a:spcPts val="0"/>
              </a:spcAft>
              <a:buSzPts val="1300"/>
              <a:buChar char="⁃"/>
              <a:defRPr sz="1300"/>
            </a:lvl2pPr>
            <a:lvl3pPr indent="-298450" lvl="2" marL="137160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100"/>
            </a:lvl3pPr>
            <a:lvl4pPr indent="-285750" lvl="3" marL="182880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900"/>
              <a:buChar char="⁃"/>
              <a:defRPr sz="900"/>
            </a:lvl4pPr>
            <a:lvl5pPr indent="-285750" lvl="4" marL="228600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5pPr>
            <a:lvl6pPr indent="-228600" lvl="5" marL="2743200" algn="l">
              <a:spcBef>
                <a:spcPts val="1300"/>
              </a:spcBef>
              <a:spcAft>
                <a:spcPts val="0"/>
              </a:spcAft>
              <a:buSzPts val="700"/>
              <a:buNone/>
              <a:defRPr sz="900"/>
            </a:lvl6pPr>
            <a:lvl7pPr indent="-228600" lvl="6" marL="3200400" algn="l">
              <a:spcBef>
                <a:spcPts val="1300"/>
              </a:spcBef>
              <a:spcAft>
                <a:spcPts val="0"/>
              </a:spcAft>
              <a:buSzPts val="700"/>
              <a:buNone/>
              <a:defRPr sz="900"/>
            </a:lvl7pPr>
            <a:lvl8pPr indent="-228600" lvl="7" marL="3657600" algn="l">
              <a:spcBef>
                <a:spcPts val="1300"/>
              </a:spcBef>
              <a:spcAft>
                <a:spcPts val="0"/>
              </a:spcAft>
              <a:buSzPts val="700"/>
              <a:buNone/>
              <a:defRPr sz="900"/>
            </a:lvl8pPr>
            <a:lvl9pPr indent="-228600" lvl="8" marL="4114800" algn="l">
              <a:spcBef>
                <a:spcPts val="130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" name="Google Shape;45;p6"/>
          <p:cNvSpPr txBox="1"/>
          <p:nvPr>
            <p:ph idx="12" type="sldNum"/>
          </p:nvPr>
        </p:nvSpPr>
        <p:spPr>
          <a:xfrm>
            <a:off x="8856024" y="4850495"/>
            <a:ext cx="260100" cy="1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24100" lIns="48200" spcFirstLastPara="1" rIns="48200" wrap="square" tIns="241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b="1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b="1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b="1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b="1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b="1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b="1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b="1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b="1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b="1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比較" type="twoTxTwoObj">
  <p:cSld name="TWO_OBJECTS_WITH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/>
          <p:nvPr>
            <p:ph type="title"/>
          </p:nvPr>
        </p:nvSpPr>
        <p:spPr>
          <a:xfrm>
            <a:off x="457647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100" lIns="48200" spcFirstLastPara="1" rIns="48200" wrap="square" tIns="949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" type="body"/>
          </p:nvPr>
        </p:nvSpPr>
        <p:spPr>
          <a:xfrm>
            <a:off x="457647" y="1151093"/>
            <a:ext cx="40395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24100" lIns="48200" spcFirstLastPara="1" rIns="48200" wrap="square" tIns="24100">
            <a:noAutofit/>
          </a:bodyPr>
          <a:lstStyle>
            <a:lvl1pPr indent="-228600" lvl="0" marL="457200" algn="l">
              <a:spcBef>
                <a:spcPts val="900"/>
              </a:spcBef>
              <a:spcAft>
                <a:spcPts val="0"/>
              </a:spcAft>
              <a:buSzPts val="1300"/>
              <a:buNone/>
              <a:defRPr b="1" sz="1300"/>
            </a:lvl1pPr>
            <a:lvl2pPr indent="-228600" lvl="1" marL="914400" algn="l">
              <a:spcBef>
                <a:spcPts val="900"/>
              </a:spcBef>
              <a:spcAft>
                <a:spcPts val="0"/>
              </a:spcAft>
              <a:buSzPts val="1100"/>
              <a:buNone/>
              <a:defRPr b="1" sz="1100"/>
            </a:lvl2pPr>
            <a:lvl3pPr indent="-228600" lvl="2" marL="137160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1" sz="900"/>
            </a:lvl3pPr>
            <a:lvl4pPr indent="-228600" lvl="3" marL="182880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4pPr>
            <a:lvl5pPr indent="-228600" lvl="4" marL="228600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5pPr>
            <a:lvl6pPr indent="-228600" lvl="5" marL="2743200" algn="l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800"/>
            </a:lvl6pPr>
            <a:lvl7pPr indent="-228600" lvl="6" marL="3200400" algn="l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800"/>
            </a:lvl7pPr>
            <a:lvl8pPr indent="-228600" lvl="7" marL="3657600" algn="l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800"/>
            </a:lvl8pPr>
            <a:lvl9pPr indent="-228600" lvl="8" marL="4114800" algn="l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800"/>
            </a:lvl9pPr>
          </a:lstStyle>
          <a:p/>
        </p:txBody>
      </p:sp>
      <p:sp>
        <p:nvSpPr>
          <p:cNvPr id="49" name="Google Shape;49;p7"/>
          <p:cNvSpPr txBox="1"/>
          <p:nvPr>
            <p:ph idx="2" type="body"/>
          </p:nvPr>
        </p:nvSpPr>
        <p:spPr>
          <a:xfrm>
            <a:off x="457647" y="1630784"/>
            <a:ext cx="40395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24100" lIns="48200" spcFirstLastPara="1" rIns="48200" wrap="square" tIns="24100">
            <a:noAutofit/>
          </a:bodyPr>
          <a:lstStyle>
            <a:lvl1pPr indent="-311150" lvl="0" marL="457200" algn="l">
              <a:spcBef>
                <a:spcPts val="900"/>
              </a:spcBef>
              <a:spcAft>
                <a:spcPts val="0"/>
              </a:spcAft>
              <a:buSzPts val="1300"/>
              <a:buChar char="■"/>
              <a:defRPr sz="1300"/>
            </a:lvl1pPr>
            <a:lvl2pPr indent="-298450" lvl="1" marL="914400" algn="l">
              <a:spcBef>
                <a:spcPts val="900"/>
              </a:spcBef>
              <a:spcAft>
                <a:spcPts val="0"/>
              </a:spcAft>
              <a:buSzPts val="1100"/>
              <a:buChar char="⁃"/>
              <a:defRPr sz="1100"/>
            </a:lvl2pPr>
            <a:lvl3pPr indent="-285750" lvl="2" marL="137160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indent="-279400" lvl="3" marL="182880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800"/>
              <a:buChar char="⁃"/>
              <a:defRPr sz="800"/>
            </a:lvl4pPr>
            <a:lvl5pPr indent="-279400" lvl="4" marL="228600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5pPr>
            <a:lvl6pPr indent="-228600" lvl="5" marL="2743200" algn="l">
              <a:spcBef>
                <a:spcPts val="1300"/>
              </a:spcBef>
              <a:spcAft>
                <a:spcPts val="0"/>
              </a:spcAft>
              <a:buSzPts val="700"/>
              <a:buNone/>
              <a:defRPr sz="800"/>
            </a:lvl6pPr>
            <a:lvl7pPr indent="-228600" lvl="6" marL="3200400" algn="l">
              <a:spcBef>
                <a:spcPts val="1300"/>
              </a:spcBef>
              <a:spcAft>
                <a:spcPts val="0"/>
              </a:spcAft>
              <a:buSzPts val="700"/>
              <a:buNone/>
              <a:defRPr sz="800"/>
            </a:lvl7pPr>
            <a:lvl8pPr indent="-228600" lvl="7" marL="3657600" algn="l">
              <a:spcBef>
                <a:spcPts val="1300"/>
              </a:spcBef>
              <a:spcAft>
                <a:spcPts val="0"/>
              </a:spcAft>
              <a:buSzPts val="700"/>
              <a:buNone/>
              <a:defRPr sz="800"/>
            </a:lvl8pPr>
            <a:lvl9pPr indent="-228600" lvl="8" marL="4114800" algn="l">
              <a:spcBef>
                <a:spcPts val="1300"/>
              </a:spcBef>
              <a:spcAft>
                <a:spcPts val="0"/>
              </a:spcAft>
              <a:buSzPts val="700"/>
              <a:buNone/>
              <a:defRPr sz="800"/>
            </a:lvl9pPr>
          </a:lstStyle>
          <a:p/>
        </p:txBody>
      </p:sp>
      <p:sp>
        <p:nvSpPr>
          <p:cNvPr id="50" name="Google Shape;50;p7"/>
          <p:cNvSpPr txBox="1"/>
          <p:nvPr>
            <p:ph idx="3" type="body"/>
          </p:nvPr>
        </p:nvSpPr>
        <p:spPr>
          <a:xfrm>
            <a:off x="4644558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24100" lIns="48200" spcFirstLastPara="1" rIns="48200" wrap="square" tIns="24100">
            <a:noAutofit/>
          </a:bodyPr>
          <a:lstStyle>
            <a:lvl1pPr indent="-228600" lvl="0" marL="457200" algn="l">
              <a:spcBef>
                <a:spcPts val="900"/>
              </a:spcBef>
              <a:spcAft>
                <a:spcPts val="0"/>
              </a:spcAft>
              <a:buSzPts val="1300"/>
              <a:buNone/>
              <a:defRPr b="1" sz="1300"/>
            </a:lvl1pPr>
            <a:lvl2pPr indent="-228600" lvl="1" marL="914400" algn="l">
              <a:spcBef>
                <a:spcPts val="900"/>
              </a:spcBef>
              <a:spcAft>
                <a:spcPts val="0"/>
              </a:spcAft>
              <a:buSzPts val="1100"/>
              <a:buNone/>
              <a:defRPr b="1" sz="1100"/>
            </a:lvl2pPr>
            <a:lvl3pPr indent="-228600" lvl="2" marL="137160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1" sz="900"/>
            </a:lvl3pPr>
            <a:lvl4pPr indent="-228600" lvl="3" marL="182880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4pPr>
            <a:lvl5pPr indent="-228600" lvl="4" marL="228600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5pPr>
            <a:lvl6pPr indent="-228600" lvl="5" marL="2743200" algn="l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800"/>
            </a:lvl6pPr>
            <a:lvl7pPr indent="-228600" lvl="6" marL="3200400" algn="l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800"/>
            </a:lvl7pPr>
            <a:lvl8pPr indent="-228600" lvl="7" marL="3657600" algn="l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800"/>
            </a:lvl8pPr>
            <a:lvl9pPr indent="-228600" lvl="8" marL="4114800" algn="l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800"/>
            </a:lvl9pPr>
          </a:lstStyle>
          <a:p/>
        </p:txBody>
      </p:sp>
      <p:sp>
        <p:nvSpPr>
          <p:cNvPr id="51" name="Google Shape;51;p7"/>
          <p:cNvSpPr txBox="1"/>
          <p:nvPr>
            <p:ph idx="4" type="body"/>
          </p:nvPr>
        </p:nvSpPr>
        <p:spPr>
          <a:xfrm>
            <a:off x="4644558" y="1630784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24100" lIns="48200" spcFirstLastPara="1" rIns="48200" wrap="square" tIns="24100">
            <a:noAutofit/>
          </a:bodyPr>
          <a:lstStyle>
            <a:lvl1pPr indent="-311150" lvl="0" marL="457200" algn="l">
              <a:spcBef>
                <a:spcPts val="900"/>
              </a:spcBef>
              <a:spcAft>
                <a:spcPts val="0"/>
              </a:spcAft>
              <a:buSzPts val="1300"/>
              <a:buChar char="■"/>
              <a:defRPr sz="1300"/>
            </a:lvl1pPr>
            <a:lvl2pPr indent="-298450" lvl="1" marL="914400" algn="l">
              <a:spcBef>
                <a:spcPts val="900"/>
              </a:spcBef>
              <a:spcAft>
                <a:spcPts val="0"/>
              </a:spcAft>
              <a:buSzPts val="1100"/>
              <a:buChar char="⁃"/>
              <a:defRPr sz="1100"/>
            </a:lvl2pPr>
            <a:lvl3pPr indent="-285750" lvl="2" marL="137160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indent="-279400" lvl="3" marL="182880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800"/>
              <a:buChar char="⁃"/>
              <a:defRPr sz="800"/>
            </a:lvl4pPr>
            <a:lvl5pPr indent="-279400" lvl="4" marL="228600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5pPr>
            <a:lvl6pPr indent="-228600" lvl="5" marL="2743200" algn="l">
              <a:spcBef>
                <a:spcPts val="1300"/>
              </a:spcBef>
              <a:spcAft>
                <a:spcPts val="0"/>
              </a:spcAft>
              <a:buSzPts val="700"/>
              <a:buNone/>
              <a:defRPr sz="800"/>
            </a:lvl6pPr>
            <a:lvl7pPr indent="-228600" lvl="6" marL="3200400" algn="l">
              <a:spcBef>
                <a:spcPts val="1300"/>
              </a:spcBef>
              <a:spcAft>
                <a:spcPts val="0"/>
              </a:spcAft>
              <a:buSzPts val="700"/>
              <a:buNone/>
              <a:defRPr sz="800"/>
            </a:lvl7pPr>
            <a:lvl8pPr indent="-228600" lvl="7" marL="3657600" algn="l">
              <a:spcBef>
                <a:spcPts val="1300"/>
              </a:spcBef>
              <a:spcAft>
                <a:spcPts val="0"/>
              </a:spcAft>
              <a:buSzPts val="700"/>
              <a:buNone/>
              <a:defRPr sz="800"/>
            </a:lvl8pPr>
            <a:lvl9pPr indent="-228600" lvl="8" marL="4114800" algn="l">
              <a:spcBef>
                <a:spcPts val="1300"/>
              </a:spcBef>
              <a:spcAft>
                <a:spcPts val="0"/>
              </a:spcAft>
              <a:buSzPts val="700"/>
              <a:buNone/>
              <a:defRPr sz="800"/>
            </a:lvl9pPr>
          </a:lstStyle>
          <a:p/>
        </p:txBody>
      </p:sp>
      <p:sp>
        <p:nvSpPr>
          <p:cNvPr id="52" name="Google Shape;52;p7"/>
          <p:cNvSpPr txBox="1"/>
          <p:nvPr>
            <p:ph idx="12" type="sldNum"/>
          </p:nvPr>
        </p:nvSpPr>
        <p:spPr>
          <a:xfrm>
            <a:off x="8856024" y="4850495"/>
            <a:ext cx="260100" cy="1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24100" lIns="48200" spcFirstLastPara="1" rIns="48200" wrap="square" tIns="241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b="1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b="1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b="1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b="1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b="1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b="1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b="1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b="1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b="1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タイトルのみ" type="titleOnly">
  <p:cSld name="TITLE_ONL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8"/>
          <p:cNvSpPr txBox="1"/>
          <p:nvPr>
            <p:ph type="title"/>
          </p:nvPr>
        </p:nvSpPr>
        <p:spPr>
          <a:xfrm>
            <a:off x="217662" y="170781"/>
            <a:ext cx="7746600" cy="30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100" lIns="48200" spcFirstLastPara="1" rIns="48200" wrap="square" tIns="949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55" name="Google Shape;55;p8"/>
          <p:cNvSpPr txBox="1"/>
          <p:nvPr>
            <p:ph idx="12" type="sldNum"/>
          </p:nvPr>
        </p:nvSpPr>
        <p:spPr>
          <a:xfrm>
            <a:off x="8856024" y="4850495"/>
            <a:ext cx="260100" cy="1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24100" lIns="48200" spcFirstLastPara="1" rIns="48200" wrap="square" tIns="241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b="1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b="1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b="1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b="1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b="1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b="1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b="1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b="1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b="1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白紙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9"/>
          <p:cNvSpPr txBox="1"/>
          <p:nvPr>
            <p:ph idx="12" type="sldNum"/>
          </p:nvPr>
        </p:nvSpPr>
        <p:spPr>
          <a:xfrm>
            <a:off x="8856024" y="4850495"/>
            <a:ext cx="260100" cy="1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24100" lIns="48200" spcFirstLastPara="1" rIns="48200" wrap="square" tIns="241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b="1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b="1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b="1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b="1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b="1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b="1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b="1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b="1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b="1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タイトル付きの&#10;コンテンツ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0"/>
          <p:cNvSpPr txBox="1"/>
          <p:nvPr>
            <p:ph type="title"/>
          </p:nvPr>
        </p:nvSpPr>
        <p:spPr>
          <a:xfrm>
            <a:off x="457647" y="205105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24100" lIns="48200" spcFirstLastPara="1" rIns="48200" wrap="square" tIns="949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sz="1100"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0" name="Google Shape;60;p10"/>
          <p:cNvSpPr txBox="1"/>
          <p:nvPr>
            <p:ph idx="1" type="body"/>
          </p:nvPr>
        </p:nvSpPr>
        <p:spPr>
          <a:xfrm>
            <a:off x="3575227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t" bIns="24100" lIns="48200" spcFirstLastPara="1" rIns="48200" wrap="square" tIns="24100">
            <a:noAutofit/>
          </a:bodyPr>
          <a:lstStyle>
            <a:lvl1pPr indent="-336550" lvl="0" marL="457200" algn="l">
              <a:spcBef>
                <a:spcPts val="900"/>
              </a:spcBef>
              <a:spcAft>
                <a:spcPts val="0"/>
              </a:spcAft>
              <a:buSzPts val="1700"/>
              <a:buChar char="■"/>
              <a:defRPr sz="1700"/>
            </a:lvl1pPr>
            <a:lvl2pPr indent="-323850" lvl="1" marL="914400" algn="l">
              <a:spcBef>
                <a:spcPts val="900"/>
              </a:spcBef>
              <a:spcAft>
                <a:spcPts val="0"/>
              </a:spcAft>
              <a:buSzPts val="1500"/>
              <a:buChar char="⁃"/>
              <a:defRPr sz="1500"/>
            </a:lvl2pPr>
            <a:lvl3pPr indent="-311150" lvl="2" marL="137160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 sz="1300"/>
            </a:lvl3pPr>
            <a:lvl4pPr indent="-298450" lvl="3" marL="182880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Char char="⁃"/>
              <a:defRPr sz="1100"/>
            </a:lvl4pPr>
            <a:lvl5pPr indent="-298450" lvl="4" marL="228600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100"/>
            </a:lvl5pPr>
            <a:lvl6pPr indent="-228600" lvl="5" marL="2743200" algn="l">
              <a:spcBef>
                <a:spcPts val="1300"/>
              </a:spcBef>
              <a:spcAft>
                <a:spcPts val="0"/>
              </a:spcAft>
              <a:buSzPts val="700"/>
              <a:buNone/>
              <a:defRPr sz="1100"/>
            </a:lvl6pPr>
            <a:lvl7pPr indent="-228600" lvl="6" marL="3200400" algn="l">
              <a:spcBef>
                <a:spcPts val="1300"/>
              </a:spcBef>
              <a:spcAft>
                <a:spcPts val="0"/>
              </a:spcAft>
              <a:buSzPts val="700"/>
              <a:buNone/>
              <a:defRPr sz="1100"/>
            </a:lvl7pPr>
            <a:lvl8pPr indent="-228600" lvl="7" marL="3657600" algn="l">
              <a:spcBef>
                <a:spcPts val="1300"/>
              </a:spcBef>
              <a:spcAft>
                <a:spcPts val="0"/>
              </a:spcAft>
              <a:buSzPts val="700"/>
              <a:buNone/>
              <a:defRPr sz="1100"/>
            </a:lvl8pPr>
            <a:lvl9pPr indent="-228600" lvl="8" marL="4114800" algn="l">
              <a:spcBef>
                <a:spcPts val="1300"/>
              </a:spcBef>
              <a:spcAft>
                <a:spcPts val="0"/>
              </a:spcAft>
              <a:buSzPts val="700"/>
              <a:buNone/>
              <a:defRPr sz="1100"/>
            </a:lvl9pPr>
          </a:lstStyle>
          <a:p/>
        </p:txBody>
      </p:sp>
      <p:sp>
        <p:nvSpPr>
          <p:cNvPr id="61" name="Google Shape;61;p10"/>
          <p:cNvSpPr txBox="1"/>
          <p:nvPr>
            <p:ph idx="2" type="body"/>
          </p:nvPr>
        </p:nvSpPr>
        <p:spPr>
          <a:xfrm>
            <a:off x="457647" y="1076586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t" bIns="24100" lIns="48200" spcFirstLastPara="1" rIns="48200" wrap="square" tIns="24100">
            <a:noAutofit/>
          </a:bodyPr>
          <a:lstStyle>
            <a:lvl1pPr indent="-228600" lvl="0" marL="457200" algn="l">
              <a:spcBef>
                <a:spcPts val="900"/>
              </a:spcBef>
              <a:spcAft>
                <a:spcPts val="0"/>
              </a:spcAft>
              <a:buSzPts val="700"/>
              <a:buNone/>
              <a:defRPr sz="700"/>
            </a:lvl1pPr>
            <a:lvl2pPr indent="-228600" lvl="1" marL="914400" algn="l">
              <a:spcBef>
                <a:spcPts val="900"/>
              </a:spcBef>
              <a:spcAft>
                <a:spcPts val="0"/>
              </a:spcAft>
              <a:buSzPts val="600"/>
              <a:buNone/>
              <a:defRPr sz="600"/>
            </a:lvl2pPr>
            <a:lvl3pPr indent="-228600" lvl="2" marL="137160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3pPr>
            <a:lvl4pPr indent="-228600" lvl="3" marL="182880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4pPr>
            <a:lvl5pPr indent="-228600" lvl="4" marL="228600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5pPr>
            <a:lvl6pPr indent="-228600" lvl="5" marL="2743200" algn="l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500"/>
            </a:lvl6pPr>
            <a:lvl7pPr indent="-228600" lvl="6" marL="3200400" algn="l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500"/>
            </a:lvl7pPr>
            <a:lvl8pPr indent="-228600" lvl="7" marL="3657600" algn="l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500"/>
            </a:lvl8pPr>
            <a:lvl9pPr indent="-228600" lvl="8" marL="4114800" algn="l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500"/>
            </a:lvl9pPr>
          </a:lstStyle>
          <a:p/>
        </p:txBody>
      </p:sp>
      <p:sp>
        <p:nvSpPr>
          <p:cNvPr id="62" name="Google Shape;62;p10"/>
          <p:cNvSpPr txBox="1"/>
          <p:nvPr>
            <p:ph idx="12" type="sldNum"/>
          </p:nvPr>
        </p:nvSpPr>
        <p:spPr>
          <a:xfrm>
            <a:off x="8856024" y="4850495"/>
            <a:ext cx="260100" cy="1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24100" lIns="48200" spcFirstLastPara="1" rIns="48200" wrap="square" tIns="241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b="1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b="1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b="1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b="1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b="1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b="1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b="1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b="1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b="1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2" type="sldNum"/>
          </p:nvPr>
        </p:nvSpPr>
        <p:spPr>
          <a:xfrm>
            <a:off x="8856024" y="4850495"/>
            <a:ext cx="260100" cy="1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24100" lIns="48200" spcFirstLastPara="1" rIns="48200" wrap="square" tIns="241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b="1" i="0" sz="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b="1" i="0" sz="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b="1" i="0" sz="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b="1" i="0" sz="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b="1" i="0" sz="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b="1" i="0" sz="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b="1" i="0" sz="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b="1" i="0" sz="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b="1" i="0" sz="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grpSp>
        <p:nvGrpSpPr>
          <p:cNvPr id="7" name="Google Shape;7;p1"/>
          <p:cNvGrpSpPr/>
          <p:nvPr/>
        </p:nvGrpSpPr>
        <p:grpSpPr>
          <a:xfrm>
            <a:off x="-558" y="5000319"/>
            <a:ext cx="9245024" cy="121401"/>
            <a:chOff x="0" y="5973"/>
            <a:chExt cx="8282" cy="145"/>
          </a:xfrm>
        </p:grpSpPr>
        <p:grpSp>
          <p:nvGrpSpPr>
            <p:cNvPr id="8" name="Google Shape;8;p1"/>
            <p:cNvGrpSpPr/>
            <p:nvPr/>
          </p:nvGrpSpPr>
          <p:grpSpPr>
            <a:xfrm rot="-5400000">
              <a:off x="4112" y="1860"/>
              <a:ext cx="2" cy="8228"/>
              <a:chOff x="8110" y="0"/>
              <a:chExt cx="1" cy="5920"/>
            </a:xfrm>
          </p:grpSpPr>
          <p:sp>
            <p:nvSpPr>
              <p:cNvPr id="9" name="Google Shape;9;p1"/>
              <p:cNvSpPr/>
              <p:nvPr/>
            </p:nvSpPr>
            <p:spPr>
              <a:xfrm rot="5400000">
                <a:off x="7360" y="5170"/>
                <a:ext cx="1500" cy="0"/>
              </a:xfrm>
              <a:prstGeom prst="rect">
                <a:avLst/>
              </a:prstGeom>
              <a:solidFill>
                <a:srgbClr val="FF79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3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" name="Google Shape;10;p1"/>
              <p:cNvSpPr/>
              <p:nvPr/>
            </p:nvSpPr>
            <p:spPr>
              <a:xfrm rot="5400000">
                <a:off x="7361" y="2222"/>
                <a:ext cx="1500" cy="0"/>
              </a:xfrm>
              <a:prstGeom prst="rect">
                <a:avLst/>
              </a:prstGeom>
              <a:solidFill>
                <a:srgbClr val="DC0451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3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" name="Google Shape;11;p1"/>
              <p:cNvSpPr/>
              <p:nvPr/>
            </p:nvSpPr>
            <p:spPr>
              <a:xfrm rot="5400000">
                <a:off x="7360" y="3697"/>
                <a:ext cx="1500" cy="0"/>
              </a:xfrm>
              <a:prstGeom prst="rect">
                <a:avLst/>
              </a:prstGeom>
              <a:solidFill>
                <a:srgbClr val="5BBBB7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3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" name="Google Shape;12;p1"/>
              <p:cNvSpPr/>
              <p:nvPr/>
            </p:nvSpPr>
            <p:spPr>
              <a:xfrm rot="5400000">
                <a:off x="7361" y="750"/>
                <a:ext cx="1500" cy="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3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descr="dena_ppt_logo" id="13" name="Google Shape;13;p1"/>
            <p:cNvPicPr preferRelativeResize="0"/>
            <p:nvPr/>
          </p:nvPicPr>
          <p:blipFill rotWithShape="1">
            <a:blip r:embed="rId1">
              <a:alphaModFix/>
            </a:blip>
            <a:srcRect b="0" l="0" r="0" t="0"/>
            <a:stretch/>
          </p:blipFill>
          <p:spPr>
            <a:xfrm>
              <a:off x="68" y="6005"/>
              <a:ext cx="272" cy="11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" name="Google Shape;14;p1"/>
            <p:cNvSpPr/>
            <p:nvPr/>
          </p:nvSpPr>
          <p:spPr>
            <a:xfrm>
              <a:off x="6182" y="6005"/>
              <a:ext cx="2100" cy="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zh-CN" sz="6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Copyright (C) DeNA Co.,Ltd. All Rights Reserved.</a:t>
              </a:r>
              <a:endParaRPr sz="700"/>
            </a:p>
          </p:txBody>
        </p:sp>
      </p:grpSp>
      <p:sp>
        <p:nvSpPr>
          <p:cNvPr id="15" name="Google Shape;15;p1"/>
          <p:cNvSpPr txBox="1"/>
          <p:nvPr>
            <p:ph type="title"/>
          </p:nvPr>
        </p:nvSpPr>
        <p:spPr>
          <a:xfrm>
            <a:off x="213197" y="174966"/>
            <a:ext cx="7902900" cy="30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100" lIns="48200" spcFirstLastPara="1" rIns="48200" wrap="square" tIns="949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" name="Google Shape;16;p1"/>
          <p:cNvSpPr txBox="1"/>
          <p:nvPr>
            <p:ph idx="1" type="body"/>
          </p:nvPr>
        </p:nvSpPr>
        <p:spPr>
          <a:xfrm>
            <a:off x="217662" y="676424"/>
            <a:ext cx="8708700" cy="39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24100" lIns="48200" spcFirstLastPara="1" rIns="48200" wrap="square" tIns="24100">
            <a:noAutofit/>
          </a:bodyPr>
          <a:lstStyle>
            <a:lvl1pPr indent="-323850" lvl="0" marL="457200" marR="0" rtl="0" algn="l"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Noto Sans Symbols"/>
              <a:buChar char="■"/>
              <a:defRPr b="0" i="0" sz="1500" u="none" cap="none" strike="noStrike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defRPr>
            </a:lvl1pPr>
            <a:lvl2pPr indent="-323850" lvl="1" marL="914400" marR="0" rtl="0" algn="l"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Meiryo"/>
              <a:buChar char="⁃"/>
              <a:defRPr b="0" i="0" sz="1500" u="none" cap="none" strike="noStrike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defRPr>
            </a:lvl2pPr>
            <a:lvl3pPr indent="-311150" lvl="2" marL="1371600" marR="0" rtl="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defRPr>
            </a:lvl3pPr>
            <a:lvl4pPr indent="-311150" lvl="3" marL="1828800" marR="0" rtl="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eiryo"/>
              <a:buChar char="⁃"/>
              <a:defRPr b="0" i="0" sz="1300" u="none" cap="none" strike="noStrike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defRPr>
            </a:lvl4pPr>
            <a:lvl5pPr indent="-298450" lvl="4" marL="2286000" marR="0" rtl="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defRPr>
            </a:lvl5pPr>
            <a:lvl6pPr indent="-228600" lvl="5" marL="2743200" marR="0" rtl="0" algn="l">
              <a:spcBef>
                <a:spcPts val="1300"/>
              </a:spcBef>
              <a:spcAft>
                <a:spcPts val="0"/>
              </a:spcAft>
              <a:buSzPts val="700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1300"/>
              </a:spcBef>
              <a:spcAft>
                <a:spcPts val="0"/>
              </a:spcAft>
              <a:buSzPts val="700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1300"/>
              </a:spcBef>
              <a:spcAft>
                <a:spcPts val="0"/>
              </a:spcAft>
              <a:buSzPts val="700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1300"/>
              </a:spcBef>
              <a:spcAft>
                <a:spcPts val="0"/>
              </a:spcAft>
              <a:buSzPts val="700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" name="Google Shape;17;p1"/>
          <p:cNvSpPr txBox="1"/>
          <p:nvPr/>
        </p:nvSpPr>
        <p:spPr>
          <a:xfrm>
            <a:off x="6850192" y="-837"/>
            <a:ext cx="2293800" cy="134700"/>
          </a:xfrm>
          <a:prstGeom prst="rect">
            <a:avLst/>
          </a:prstGeom>
          <a:solidFill>
            <a:srgbClr val="DC0451"/>
          </a:solidFill>
          <a:ln>
            <a:noFill/>
          </a:ln>
        </p:spPr>
        <p:txBody>
          <a:bodyPr anchorCtr="1" anchor="ctr" bIns="13300" lIns="48200" spcFirstLastPara="1" rIns="48200" wrap="square" tIns="133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CN" sz="7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Confidential</a:t>
            </a:r>
            <a:endParaRPr b="1" i="0" sz="7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Relationship Id="rId4" Type="http://schemas.openxmlformats.org/officeDocument/2006/relationships/image" Target="../media/image15.png"/><Relationship Id="rId5" Type="http://schemas.openxmlformats.org/officeDocument/2006/relationships/image" Target="../media/image20.png"/><Relationship Id="rId6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5.png"/><Relationship Id="rId6" Type="http://schemas.openxmlformats.org/officeDocument/2006/relationships/image" Target="../media/image21.png"/></Relationships>
</file>

<file path=ppt/slides/_rels/slide12.xml.rels><?xml version="1.0" encoding="UTF-8" standalone="yes"?><Relationships xmlns="http://schemas.openxmlformats.org/package/2006/relationships"><Relationship Id="rId11" Type="http://schemas.openxmlformats.org/officeDocument/2006/relationships/image" Target="../media/image24.png"/><Relationship Id="rId10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9.png"/><Relationship Id="rId4" Type="http://schemas.openxmlformats.org/officeDocument/2006/relationships/image" Target="../media/image26.png"/><Relationship Id="rId9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5.png"/><Relationship Id="rId7" Type="http://schemas.openxmlformats.org/officeDocument/2006/relationships/image" Target="../media/image21.png"/><Relationship Id="rId8" Type="http://schemas.openxmlformats.org/officeDocument/2006/relationships/image" Target="../media/image2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7.png"/><Relationship Id="rId4" Type="http://schemas.openxmlformats.org/officeDocument/2006/relationships/image" Target="../media/image4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5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image" Target="../media/image3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6.png"/><Relationship Id="rId4" Type="http://schemas.openxmlformats.org/officeDocument/2006/relationships/image" Target="../media/image3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0.png"/><Relationship Id="rId4" Type="http://schemas.openxmlformats.org/officeDocument/2006/relationships/image" Target="../media/image4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2.png"/><Relationship Id="rId4" Type="http://schemas.openxmlformats.org/officeDocument/2006/relationships/image" Target="../media/image38.png"/><Relationship Id="rId5" Type="http://schemas.openxmlformats.org/officeDocument/2006/relationships/image" Target="../media/image34.png"/><Relationship Id="rId6" Type="http://schemas.openxmlformats.org/officeDocument/2006/relationships/image" Target="../media/image4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1.png"/><Relationship Id="rId4" Type="http://schemas.openxmlformats.org/officeDocument/2006/relationships/image" Target="../media/image45.png"/><Relationship Id="rId5" Type="http://schemas.openxmlformats.org/officeDocument/2006/relationships/image" Target="../media/image43.png"/><Relationship Id="rId6" Type="http://schemas.openxmlformats.org/officeDocument/2006/relationships/image" Target="../media/image4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6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6.png"/><Relationship Id="rId4" Type="http://schemas.openxmlformats.org/officeDocument/2006/relationships/image" Target="../media/image50.png"/><Relationship Id="rId5" Type="http://schemas.openxmlformats.org/officeDocument/2006/relationships/image" Target="../media/image6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61.png"/><Relationship Id="rId4" Type="http://schemas.openxmlformats.org/officeDocument/2006/relationships/image" Target="../media/image49.png"/><Relationship Id="rId5" Type="http://schemas.openxmlformats.org/officeDocument/2006/relationships/image" Target="../media/image5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9.png"/><Relationship Id="rId4" Type="http://schemas.openxmlformats.org/officeDocument/2006/relationships/image" Target="../media/image62.png"/><Relationship Id="rId5" Type="http://schemas.openxmlformats.org/officeDocument/2006/relationships/image" Target="../media/image54.png"/><Relationship Id="rId6" Type="http://schemas.openxmlformats.org/officeDocument/2006/relationships/image" Target="../media/image5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hyperlink" Target="https://registry.khronos.org/OpenGL/extensions/ARB/ARB_framebuffer_sRGB.txt" TargetMode="External"/><Relationship Id="rId4" Type="http://schemas.openxmlformats.org/officeDocument/2006/relationships/hyperlink" Target="https://observablehq.com/@sebastien/srgb-rgb-gamma" TargetMode="External"/><Relationship Id="rId5" Type="http://schemas.openxmlformats.org/officeDocument/2006/relationships/hyperlink" Target="https://en.wikipedia.org/wiki/Color_space" TargetMode="External"/><Relationship Id="rId6" Type="http://schemas.openxmlformats.org/officeDocument/2006/relationships/hyperlink" Target="https://www.g-truc.net/post-0263.html" TargetMode="External"/><Relationship Id="rId7" Type="http://schemas.openxmlformats.org/officeDocument/2006/relationships/hyperlink" Target="https://learn.microsoft.com/en-us/windows/win32/api/dxgiformat/ne-dxgiformat-dxgi_format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Relationship Id="rId4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png"/><Relationship Id="rId4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png"/><Relationship Id="rId4" Type="http://schemas.openxmlformats.org/officeDocument/2006/relationships/image" Target="../media/image11.png"/><Relationship Id="rId5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Relationship Id="rId4" Type="http://schemas.openxmlformats.org/officeDocument/2006/relationships/image" Target="../media/image7.png"/><Relationship Id="rId5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4"/>
          <p:cNvSpPr txBox="1"/>
          <p:nvPr>
            <p:ph idx="1" type="subTitle"/>
          </p:nvPr>
        </p:nvSpPr>
        <p:spPr>
          <a:xfrm>
            <a:off x="2546688" y="1799468"/>
            <a:ext cx="4050600" cy="493200"/>
          </a:xfrm>
          <a:prstGeom prst="rect">
            <a:avLst/>
          </a:prstGeom>
        </p:spPr>
        <p:txBody>
          <a:bodyPr anchorCtr="0" anchor="b" bIns="24100" lIns="48200" spcFirstLastPara="1" rIns="48200" wrap="square" tIns="24100">
            <a:noAutofit/>
          </a:bodyPr>
          <a:lstStyle/>
          <a:p>
            <a:pPr indent="0" lvl="0" marL="0" rtl="0" algn="ctr">
              <a:spcBef>
                <a:spcPts val="900"/>
              </a:spcBef>
              <a:spcAft>
                <a:spcPts val="0"/>
              </a:spcAft>
              <a:buNone/>
            </a:pPr>
            <a:r>
              <a:rPr lang="zh-CN" sz="2300"/>
              <a:t>UI</a:t>
            </a:r>
            <a:r>
              <a:rPr lang="zh-CN" sz="2300"/>
              <a:t>渲染工作流</a:t>
            </a:r>
            <a:endParaRPr sz="2300"/>
          </a:p>
        </p:txBody>
      </p:sp>
      <p:sp>
        <p:nvSpPr>
          <p:cNvPr id="81" name="Google Shape;81;p14"/>
          <p:cNvSpPr txBox="1"/>
          <p:nvPr/>
        </p:nvSpPr>
        <p:spPr>
          <a:xfrm>
            <a:off x="4423375" y="2939850"/>
            <a:ext cx="2979600" cy="2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Meiryo"/>
                <a:ea typeface="Meiryo"/>
                <a:cs typeface="Meiryo"/>
                <a:sym typeface="Meiryo"/>
              </a:rPr>
              <a:t>-吃吃</a:t>
            </a:r>
            <a:endParaRPr>
              <a:latin typeface="Meiryo"/>
              <a:ea typeface="Meiryo"/>
              <a:cs typeface="Meiryo"/>
              <a:sym typeface="Meiry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type="title"/>
          </p:nvPr>
        </p:nvSpPr>
        <p:spPr>
          <a:xfrm>
            <a:off x="217662" y="170781"/>
            <a:ext cx="7746600" cy="303900"/>
          </a:xfrm>
          <a:prstGeom prst="rect">
            <a:avLst/>
          </a:prstGeom>
        </p:spPr>
        <p:txBody>
          <a:bodyPr anchorCtr="0" anchor="ctr" bIns="24100" lIns="48200" spcFirstLastPara="1" rIns="48200" wrap="square" tIns="94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C</a:t>
            </a:r>
            <a:r>
              <a:rPr lang="zh-CN"/>
              <a:t>olorSettings</a:t>
            </a:r>
            <a:endParaRPr/>
          </a:p>
        </p:txBody>
      </p:sp>
      <p:sp>
        <p:nvSpPr>
          <p:cNvPr id="144" name="Google Shape;144;p23"/>
          <p:cNvSpPr txBox="1"/>
          <p:nvPr>
            <p:ph idx="1" type="body"/>
          </p:nvPr>
        </p:nvSpPr>
        <p:spPr>
          <a:xfrm>
            <a:off x="4572000" y="673075"/>
            <a:ext cx="4354200" cy="598800"/>
          </a:xfrm>
          <a:prstGeom prst="rect">
            <a:avLst/>
          </a:prstGeom>
        </p:spPr>
        <p:txBody>
          <a:bodyPr anchorCtr="0" anchor="t" bIns="24100" lIns="48200" spcFirstLastPara="1" rIns="48200" wrap="square" tIns="241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zh-CN" sz="1400"/>
              <a:t>默认情况下，会使用sRGB编码作为工作的颜色空间，gamma值为2.2。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zh-CN" sz="1400"/>
              <a:t>新建文档时，也需要选择颜色配置文件，默认情况下会选sRGB编码。</a:t>
            </a:r>
            <a:endParaRPr sz="14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5" name="Google Shape;14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650" y="650025"/>
            <a:ext cx="4120574" cy="262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7650" y="3299600"/>
            <a:ext cx="4120576" cy="16351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83025" y="1782425"/>
            <a:ext cx="1762975" cy="1517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40675" y="3392225"/>
            <a:ext cx="2447674" cy="1542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4"/>
          <p:cNvSpPr txBox="1"/>
          <p:nvPr>
            <p:ph type="title"/>
          </p:nvPr>
        </p:nvSpPr>
        <p:spPr>
          <a:xfrm>
            <a:off x="217662" y="170781"/>
            <a:ext cx="7746600" cy="303900"/>
          </a:xfrm>
          <a:prstGeom prst="rect">
            <a:avLst/>
          </a:prstGeom>
        </p:spPr>
        <p:txBody>
          <a:bodyPr anchorCtr="0" anchor="ctr" bIns="24100" lIns="48200" spcFirstLastPara="1" rIns="48200" wrap="square" tIns="94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AdvancedControls</a:t>
            </a:r>
            <a:endParaRPr/>
          </a:p>
        </p:txBody>
      </p:sp>
      <p:sp>
        <p:nvSpPr>
          <p:cNvPr id="154" name="Google Shape;154;p24"/>
          <p:cNvSpPr txBox="1"/>
          <p:nvPr>
            <p:ph idx="1" type="body"/>
          </p:nvPr>
        </p:nvSpPr>
        <p:spPr>
          <a:xfrm>
            <a:off x="4572006" y="673075"/>
            <a:ext cx="4354200" cy="3911100"/>
          </a:xfrm>
          <a:prstGeom prst="rect">
            <a:avLst/>
          </a:prstGeom>
        </p:spPr>
        <p:txBody>
          <a:bodyPr anchorCtr="0" anchor="t" bIns="24100" lIns="48200" spcFirstLastPara="1" rIns="48200" wrap="square" tIns="24100">
            <a:noAutofit/>
          </a:bodyPr>
          <a:lstStyle/>
          <a:p>
            <a:pPr indent="-32385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500"/>
              <a:buChar char="●"/>
            </a:pPr>
            <a:r>
              <a:rPr b="1" lang="zh-CN"/>
              <a:t>用</a:t>
            </a:r>
            <a:r>
              <a:rPr b="1" lang="zh-CN"/>
              <a:t>灰度系数混合RGB颜色：</a:t>
            </a:r>
            <a:r>
              <a:rPr lang="zh-CN"/>
              <a:t>在混合或者绘制图层时，用于blending计算时gamma因子。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5" name="Google Shape;15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350" y="673068"/>
            <a:ext cx="4267205" cy="27136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2349" y="3585124"/>
            <a:ext cx="4267199" cy="6111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31462" y="1862025"/>
            <a:ext cx="4235275" cy="78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31474" y="2810974"/>
            <a:ext cx="4267200" cy="10133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5"/>
          <p:cNvSpPr txBox="1"/>
          <p:nvPr>
            <p:ph type="title"/>
          </p:nvPr>
        </p:nvSpPr>
        <p:spPr>
          <a:xfrm>
            <a:off x="217662" y="170781"/>
            <a:ext cx="7746600" cy="303900"/>
          </a:xfrm>
          <a:prstGeom prst="rect">
            <a:avLst/>
          </a:prstGeom>
        </p:spPr>
        <p:txBody>
          <a:bodyPr anchorCtr="0" anchor="ctr" bIns="24100" lIns="48200" spcFirstLastPara="1" rIns="48200" wrap="square" tIns="94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GammaBlending</a:t>
            </a:r>
            <a:endParaRPr/>
          </a:p>
        </p:txBody>
      </p:sp>
      <p:pic>
        <p:nvPicPr>
          <p:cNvPr id="164" name="Google Shape;16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27076"/>
            <a:ext cx="1568725" cy="99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69075" y="627075"/>
            <a:ext cx="1374271" cy="99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95613" y="791538"/>
            <a:ext cx="1324113" cy="6644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7638" y="1747625"/>
            <a:ext cx="4235275" cy="78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1674" y="2659749"/>
            <a:ext cx="4267200" cy="10133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781550" y="577331"/>
            <a:ext cx="2085975" cy="13525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0" name="Google Shape;170;p25"/>
          <p:cNvCxnSpPr/>
          <p:nvPr/>
        </p:nvCxnSpPr>
        <p:spPr>
          <a:xfrm flipH="1" rot="10800000">
            <a:off x="2810525" y="1268550"/>
            <a:ext cx="2074200" cy="8754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1" name="Google Shape;171;p25"/>
          <p:cNvCxnSpPr/>
          <p:nvPr/>
        </p:nvCxnSpPr>
        <p:spPr>
          <a:xfrm flipH="1" rot="10800000">
            <a:off x="3880000" y="2730825"/>
            <a:ext cx="835800" cy="7761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72" name="Google Shape;172;p2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01675" y="3860374"/>
            <a:ext cx="4267200" cy="7083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760550" y="2143950"/>
            <a:ext cx="4009249" cy="63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781561" y="3397500"/>
            <a:ext cx="4087239" cy="784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6"/>
          <p:cNvSpPr txBox="1"/>
          <p:nvPr>
            <p:ph type="title"/>
          </p:nvPr>
        </p:nvSpPr>
        <p:spPr>
          <a:xfrm>
            <a:off x="217662" y="170781"/>
            <a:ext cx="7746600" cy="303900"/>
          </a:xfrm>
          <a:prstGeom prst="rect">
            <a:avLst/>
          </a:prstGeom>
        </p:spPr>
        <p:txBody>
          <a:bodyPr anchorCtr="0" anchor="ctr" bIns="24100" lIns="48200" spcFirstLastPara="1" rIns="48200" wrap="square" tIns="94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GammaBlending</a:t>
            </a:r>
            <a:endParaRPr/>
          </a:p>
        </p:txBody>
      </p:sp>
      <p:pic>
        <p:nvPicPr>
          <p:cNvPr id="180" name="Google Shape;18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6875" y="1096199"/>
            <a:ext cx="4145425" cy="2951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9975" y="1096200"/>
            <a:ext cx="4398206" cy="295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7"/>
          <p:cNvSpPr txBox="1"/>
          <p:nvPr>
            <p:ph type="title"/>
          </p:nvPr>
        </p:nvSpPr>
        <p:spPr>
          <a:xfrm>
            <a:off x="217662" y="170781"/>
            <a:ext cx="7746600" cy="303900"/>
          </a:xfrm>
          <a:prstGeom prst="rect">
            <a:avLst/>
          </a:prstGeom>
        </p:spPr>
        <p:txBody>
          <a:bodyPr anchorCtr="0" anchor="ctr" bIns="24100" lIns="48200" spcFirstLastPara="1" rIns="48200" wrap="square" tIns="94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默认情况下</a:t>
            </a:r>
            <a:endParaRPr/>
          </a:p>
        </p:txBody>
      </p:sp>
      <p:pic>
        <p:nvPicPr>
          <p:cNvPr id="187" name="Google Shape;18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4475" y="584988"/>
            <a:ext cx="3343999" cy="212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6825" y="585000"/>
            <a:ext cx="3908174" cy="2126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4475" y="2737300"/>
            <a:ext cx="3343999" cy="212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47125" y="2760850"/>
            <a:ext cx="4321133" cy="207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8"/>
          <p:cNvSpPr txBox="1"/>
          <p:nvPr>
            <p:ph type="title"/>
          </p:nvPr>
        </p:nvSpPr>
        <p:spPr>
          <a:xfrm>
            <a:off x="217662" y="170781"/>
            <a:ext cx="7746600" cy="303900"/>
          </a:xfrm>
          <a:prstGeom prst="rect">
            <a:avLst/>
          </a:prstGeom>
        </p:spPr>
        <p:txBody>
          <a:bodyPr anchorCtr="0" anchor="ctr" bIns="24100" lIns="48200" spcFirstLastPara="1" rIns="48200" wrap="square" tIns="94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线性空间与gamma空间</a:t>
            </a:r>
            <a:endParaRPr/>
          </a:p>
        </p:txBody>
      </p:sp>
      <p:pic>
        <p:nvPicPr>
          <p:cNvPr id="196" name="Google Shape;19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93781"/>
            <a:ext cx="8839203" cy="35559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9"/>
          <p:cNvSpPr txBox="1"/>
          <p:nvPr>
            <p:ph type="title"/>
          </p:nvPr>
        </p:nvSpPr>
        <p:spPr>
          <a:xfrm>
            <a:off x="217662" y="170781"/>
            <a:ext cx="7746600" cy="303900"/>
          </a:xfrm>
          <a:prstGeom prst="rect">
            <a:avLst/>
          </a:prstGeom>
        </p:spPr>
        <p:txBody>
          <a:bodyPr anchorCtr="0" anchor="ctr" bIns="24100" lIns="48200" spcFirstLastPara="1" rIns="48200" wrap="square" tIns="94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导入场景原画</a:t>
            </a:r>
            <a:endParaRPr/>
          </a:p>
        </p:txBody>
      </p:sp>
      <p:pic>
        <p:nvPicPr>
          <p:cNvPr id="202" name="Google Shape;20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4300" y="889022"/>
            <a:ext cx="6515400" cy="3365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0"/>
          <p:cNvSpPr txBox="1"/>
          <p:nvPr>
            <p:ph type="title"/>
          </p:nvPr>
        </p:nvSpPr>
        <p:spPr>
          <a:xfrm>
            <a:off x="217662" y="170781"/>
            <a:ext cx="7746600" cy="303900"/>
          </a:xfrm>
          <a:prstGeom prst="rect">
            <a:avLst/>
          </a:prstGeom>
        </p:spPr>
        <p:txBody>
          <a:bodyPr anchorCtr="0" anchor="ctr" bIns="24100" lIns="48200" spcFirstLastPara="1" rIns="48200" wrap="square" tIns="94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效果图 </a:t>
            </a:r>
            <a:r>
              <a:rPr lang="zh-CN"/>
              <a:t>gamma blending 1.0</a:t>
            </a:r>
            <a:endParaRPr/>
          </a:p>
        </p:txBody>
      </p:sp>
      <p:pic>
        <p:nvPicPr>
          <p:cNvPr id="208" name="Google Shape;20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20325" y="1124950"/>
            <a:ext cx="5160376" cy="2893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7800" y="1594044"/>
            <a:ext cx="3607649" cy="195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1"/>
          <p:cNvSpPr txBox="1"/>
          <p:nvPr>
            <p:ph type="title"/>
          </p:nvPr>
        </p:nvSpPr>
        <p:spPr>
          <a:xfrm>
            <a:off x="217662" y="170781"/>
            <a:ext cx="7746600" cy="303900"/>
          </a:xfrm>
          <a:prstGeom prst="rect">
            <a:avLst/>
          </a:prstGeom>
        </p:spPr>
        <p:txBody>
          <a:bodyPr anchorCtr="0" anchor="ctr" bIns="24100" lIns="48200" spcFirstLastPara="1" rIns="48200" wrap="square" tIns="94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效果图 gamma blending 2.2</a:t>
            </a:r>
            <a:endParaRPr/>
          </a:p>
        </p:txBody>
      </p:sp>
      <p:pic>
        <p:nvPicPr>
          <p:cNvPr id="215" name="Google Shape;21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650" y="1453931"/>
            <a:ext cx="3515526" cy="223564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75626" y="1138106"/>
            <a:ext cx="5106026" cy="28672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2"/>
          <p:cNvSpPr txBox="1"/>
          <p:nvPr>
            <p:ph type="title"/>
          </p:nvPr>
        </p:nvSpPr>
        <p:spPr>
          <a:xfrm>
            <a:off x="698712" y="2034081"/>
            <a:ext cx="7746600" cy="303900"/>
          </a:xfrm>
          <a:prstGeom prst="rect">
            <a:avLst/>
          </a:prstGeom>
        </p:spPr>
        <p:txBody>
          <a:bodyPr anchorCtr="0" anchor="ctr" bIns="24100" lIns="48200" spcFirstLastPara="1" rIns="48200" wrap="square" tIns="949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U</a:t>
            </a:r>
            <a:r>
              <a:rPr lang="zh-CN"/>
              <a:t>nity</a:t>
            </a:r>
            <a:r>
              <a:rPr lang="zh-CN"/>
              <a:t>工作流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5"/>
          <p:cNvSpPr txBox="1"/>
          <p:nvPr>
            <p:ph type="title"/>
          </p:nvPr>
        </p:nvSpPr>
        <p:spPr>
          <a:xfrm>
            <a:off x="217662" y="170781"/>
            <a:ext cx="7746600" cy="303900"/>
          </a:xfrm>
          <a:prstGeom prst="rect">
            <a:avLst/>
          </a:prstGeom>
        </p:spPr>
        <p:txBody>
          <a:bodyPr anchorCtr="0" anchor="ctr" bIns="24100" lIns="48200" spcFirstLastPara="1" rIns="48200" wrap="square" tIns="94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目录</a:t>
            </a:r>
            <a:endParaRPr/>
          </a:p>
        </p:txBody>
      </p:sp>
      <p:sp>
        <p:nvSpPr>
          <p:cNvPr id="87" name="Google Shape;87;p15"/>
          <p:cNvSpPr txBox="1"/>
          <p:nvPr>
            <p:ph idx="1" type="body"/>
          </p:nvPr>
        </p:nvSpPr>
        <p:spPr>
          <a:xfrm>
            <a:off x="217662" y="673075"/>
            <a:ext cx="8708700" cy="3911100"/>
          </a:xfrm>
          <a:prstGeom prst="rect">
            <a:avLst/>
          </a:prstGeom>
        </p:spPr>
        <p:txBody>
          <a:bodyPr anchorCtr="0" anchor="t" bIns="24100" lIns="48200" spcFirstLastPara="1" rIns="48200" wrap="square" tIns="24100">
            <a:no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500"/>
              <a:buChar char="●"/>
            </a:pPr>
            <a:r>
              <a:rPr lang="zh-CN"/>
              <a:t>RGB</a:t>
            </a:r>
            <a:r>
              <a:rPr lang="zh-CN"/>
              <a:t>颜色空间</a:t>
            </a:r>
            <a:endParaRPr/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zh-CN"/>
              <a:t>概念</a:t>
            </a:r>
            <a:endParaRPr/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zh-CN"/>
              <a:t>sRGB</a:t>
            </a:r>
            <a:endParaRPr/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zh-CN"/>
              <a:t>Transfer Function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2385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500"/>
              <a:buChar char="●"/>
            </a:pPr>
            <a:r>
              <a:rPr lang="zh-CN"/>
              <a:t>Photoshop工作流</a:t>
            </a:r>
            <a:endParaRPr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zh-CN"/>
              <a:t>Unity工作流</a:t>
            </a:r>
            <a:endParaRPr/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zh-CN"/>
              <a:t>gamma workflow</a:t>
            </a:r>
            <a:endParaRPr/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zh-CN"/>
              <a:t>linear workflow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2385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500"/>
              <a:buChar char="●"/>
            </a:pPr>
            <a:r>
              <a:rPr lang="zh-CN"/>
              <a:t>解决方案	</a:t>
            </a:r>
            <a:endParaRPr/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zh-CN"/>
              <a:t>目标：线性工作流下确保UI渲染效果和Photoshop中的效果图一致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3"/>
          <p:cNvSpPr txBox="1"/>
          <p:nvPr>
            <p:ph type="title"/>
          </p:nvPr>
        </p:nvSpPr>
        <p:spPr>
          <a:xfrm>
            <a:off x="217662" y="170781"/>
            <a:ext cx="7746600" cy="303900"/>
          </a:xfrm>
          <a:prstGeom prst="rect">
            <a:avLst/>
          </a:prstGeom>
        </p:spPr>
        <p:txBody>
          <a:bodyPr anchorCtr="0" anchor="ctr" bIns="24100" lIns="48200" spcFirstLastPara="1" rIns="48200" wrap="square" tIns="94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Gamma</a:t>
            </a:r>
            <a:r>
              <a:rPr lang="zh-CN"/>
              <a:t>工作流</a:t>
            </a:r>
            <a:endParaRPr/>
          </a:p>
        </p:txBody>
      </p:sp>
      <p:sp>
        <p:nvSpPr>
          <p:cNvPr id="227" name="Google Shape;227;p33"/>
          <p:cNvSpPr txBox="1"/>
          <p:nvPr>
            <p:ph idx="1" type="body"/>
          </p:nvPr>
        </p:nvSpPr>
        <p:spPr>
          <a:xfrm>
            <a:off x="4572000" y="552450"/>
            <a:ext cx="4354200" cy="1377600"/>
          </a:xfrm>
          <a:prstGeom prst="rect">
            <a:avLst/>
          </a:prstGeom>
        </p:spPr>
        <p:txBody>
          <a:bodyPr anchorCtr="0" anchor="t" bIns="24100" lIns="48200" spcFirstLastPara="1" rIns="48200" wrap="square" tIns="24100">
            <a:noAutofit/>
          </a:bodyPr>
          <a:lstStyle/>
          <a:p>
            <a:pPr indent="-32385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500"/>
              <a:buChar char="●"/>
            </a:pPr>
            <a:r>
              <a:rPr lang="zh-CN"/>
              <a:t>framebuffer没有做gamma encoding</a:t>
            </a:r>
            <a:endParaRPr/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zh-CN"/>
              <a:t>着色时lighting intensity乘gamma color</a:t>
            </a:r>
            <a:endParaRPr/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zh-CN"/>
              <a:t>无视Texture importor的sRGB的选项</a:t>
            </a:r>
            <a:endParaRPr/>
          </a:p>
        </p:txBody>
      </p:sp>
      <p:pic>
        <p:nvPicPr>
          <p:cNvPr id="228" name="Google Shape;22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2213" y="552450"/>
            <a:ext cx="3444076" cy="1869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2225" y="2499500"/>
            <a:ext cx="3444076" cy="19255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96927" y="3261975"/>
            <a:ext cx="3904324" cy="1222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88562" y="2053800"/>
            <a:ext cx="3521075" cy="1084425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33"/>
          <p:cNvSpPr txBox="1"/>
          <p:nvPr/>
        </p:nvSpPr>
        <p:spPr>
          <a:xfrm>
            <a:off x="422825" y="4506775"/>
            <a:ext cx="8441400" cy="4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eiryo"/>
              <a:ea typeface="Meiryo"/>
              <a:cs typeface="Meiryo"/>
              <a:sym typeface="Meiry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4"/>
          <p:cNvSpPr txBox="1"/>
          <p:nvPr>
            <p:ph type="title"/>
          </p:nvPr>
        </p:nvSpPr>
        <p:spPr>
          <a:xfrm>
            <a:off x="217662" y="170781"/>
            <a:ext cx="7746600" cy="303900"/>
          </a:xfrm>
          <a:prstGeom prst="rect">
            <a:avLst/>
          </a:prstGeom>
        </p:spPr>
        <p:txBody>
          <a:bodyPr anchorCtr="0" anchor="ctr" bIns="24100" lIns="48200" spcFirstLastPara="1" rIns="48200" wrap="square" tIns="94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L</a:t>
            </a:r>
            <a:r>
              <a:rPr lang="zh-CN"/>
              <a:t>inear工作流</a:t>
            </a:r>
            <a:endParaRPr/>
          </a:p>
        </p:txBody>
      </p:sp>
      <p:sp>
        <p:nvSpPr>
          <p:cNvPr id="238" name="Google Shape;238;p34"/>
          <p:cNvSpPr txBox="1"/>
          <p:nvPr>
            <p:ph idx="1" type="body"/>
          </p:nvPr>
        </p:nvSpPr>
        <p:spPr>
          <a:xfrm>
            <a:off x="4572006" y="673075"/>
            <a:ext cx="4354200" cy="3911100"/>
          </a:xfrm>
          <a:prstGeom prst="rect">
            <a:avLst/>
          </a:prstGeom>
        </p:spPr>
        <p:txBody>
          <a:bodyPr anchorCtr="0" anchor="t" bIns="24100" lIns="48200" spcFirstLastPara="1" rIns="48200" wrap="square" tIns="24100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</a:pPr>
            <a:r>
              <a:rPr lang="zh-CN" sz="1400"/>
              <a:t>framebuffer会开启sRGB encoding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CN" sz="1400"/>
              <a:t>lighting intensity采用线性值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CN" sz="1400"/>
              <a:t>根据texture importor的sRGB选项设置采样器</a:t>
            </a:r>
            <a:endParaRPr sz="1400"/>
          </a:p>
        </p:txBody>
      </p:sp>
      <p:pic>
        <p:nvPicPr>
          <p:cNvPr id="239" name="Google Shape;23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03150" y="1725725"/>
            <a:ext cx="4291900" cy="120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03150" y="3194075"/>
            <a:ext cx="4354200" cy="113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7425" y="2541478"/>
            <a:ext cx="4267207" cy="21248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9863" y="577350"/>
            <a:ext cx="4242324" cy="19075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5"/>
          <p:cNvSpPr txBox="1"/>
          <p:nvPr>
            <p:ph type="title"/>
          </p:nvPr>
        </p:nvSpPr>
        <p:spPr>
          <a:xfrm>
            <a:off x="217662" y="170781"/>
            <a:ext cx="7746600" cy="303900"/>
          </a:xfrm>
          <a:prstGeom prst="rect">
            <a:avLst/>
          </a:prstGeom>
        </p:spPr>
        <p:txBody>
          <a:bodyPr anchorCtr="0" anchor="ctr" bIns="24100" lIns="48200" spcFirstLastPara="1" rIns="48200" wrap="square" tIns="94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总结</a:t>
            </a:r>
            <a:endParaRPr/>
          </a:p>
        </p:txBody>
      </p:sp>
      <p:pic>
        <p:nvPicPr>
          <p:cNvPr id="248" name="Google Shape;24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8138" y="552456"/>
            <a:ext cx="7767723" cy="43640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6"/>
          <p:cNvSpPr txBox="1"/>
          <p:nvPr>
            <p:ph type="title"/>
          </p:nvPr>
        </p:nvSpPr>
        <p:spPr>
          <a:xfrm>
            <a:off x="698712" y="2034081"/>
            <a:ext cx="7746600" cy="303900"/>
          </a:xfrm>
          <a:prstGeom prst="rect">
            <a:avLst/>
          </a:prstGeom>
        </p:spPr>
        <p:txBody>
          <a:bodyPr anchorCtr="0" anchor="ctr" bIns="24100" lIns="48200" spcFirstLastPara="1" rIns="48200" wrap="square" tIns="949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解决方案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7"/>
          <p:cNvSpPr txBox="1"/>
          <p:nvPr>
            <p:ph type="title"/>
          </p:nvPr>
        </p:nvSpPr>
        <p:spPr>
          <a:xfrm>
            <a:off x="217662" y="170781"/>
            <a:ext cx="7746600" cy="303900"/>
          </a:xfrm>
          <a:prstGeom prst="rect">
            <a:avLst/>
          </a:prstGeom>
        </p:spPr>
        <p:txBody>
          <a:bodyPr anchorCtr="0" anchor="ctr" bIns="24100" lIns="48200" spcFirstLastPara="1" rIns="48200" wrap="square" tIns="94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背景</a:t>
            </a:r>
            <a:endParaRPr/>
          </a:p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217662" y="673075"/>
            <a:ext cx="8708700" cy="3911100"/>
          </a:xfrm>
          <a:prstGeom prst="rect">
            <a:avLst/>
          </a:prstGeom>
        </p:spPr>
        <p:txBody>
          <a:bodyPr anchorCtr="0" anchor="t" bIns="24100" lIns="48200" spcFirstLastPara="1" rIns="48200" wrap="square" tIns="24100">
            <a:noAutofit/>
          </a:bodyPr>
          <a:lstStyle/>
          <a:p>
            <a:pPr indent="-32385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500"/>
              <a:buChar char="●"/>
            </a:pPr>
            <a:r>
              <a:rPr lang="zh-CN"/>
              <a:t>B</a:t>
            </a:r>
            <a:r>
              <a:rPr lang="zh-CN"/>
              <a:t>lending操作需要在</a:t>
            </a:r>
            <a:r>
              <a:rPr b="1" lang="zh-CN"/>
              <a:t>线性空间</a:t>
            </a:r>
            <a:r>
              <a:rPr lang="zh-CN"/>
              <a:t>下进行，因此需要确保各个参数都是</a:t>
            </a:r>
            <a:r>
              <a:rPr b="1" lang="zh-CN"/>
              <a:t>线性</a:t>
            </a:r>
            <a:r>
              <a:rPr lang="zh-CN"/>
              <a:t>的。</a:t>
            </a:r>
            <a:endParaRPr/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zh-CN"/>
              <a:t>Photoshop默认导出选项是</a:t>
            </a:r>
            <a:r>
              <a:rPr b="1" lang="zh-CN"/>
              <a:t>sRGB编码</a:t>
            </a:r>
            <a:r>
              <a:rPr lang="zh-CN"/>
              <a:t>的（导出线性需要额外配置）</a:t>
            </a:r>
            <a:endParaRPr/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zh-CN"/>
              <a:t>图形api中sRGB采样</a:t>
            </a:r>
            <a:r>
              <a:rPr b="1" lang="zh-CN"/>
              <a:t>不会</a:t>
            </a:r>
            <a:r>
              <a:rPr lang="zh-CN"/>
              <a:t>对</a:t>
            </a:r>
            <a:r>
              <a:rPr b="1" lang="zh-CN"/>
              <a:t>alpha</a:t>
            </a:r>
            <a:r>
              <a:rPr lang="zh-CN"/>
              <a:t>做任何处理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zh-CN"/>
              <a:t> 美术友好工作流：在</a:t>
            </a:r>
            <a:r>
              <a:rPr b="1" lang="zh-CN"/>
              <a:t>gamma</a:t>
            </a:r>
            <a:r>
              <a:rPr lang="zh-CN"/>
              <a:t>空间下</a:t>
            </a:r>
            <a:endParaRPr/>
          </a:p>
          <a:p>
            <a:pPr indent="-32385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500"/>
              <a:buChar char="●"/>
            </a:pPr>
            <a:r>
              <a:rPr lang="zh-CN"/>
              <a:t>blending gamma 2.2  (default, but probably not correct)</a:t>
            </a:r>
            <a:endParaRPr/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zh-CN"/>
              <a:t>blending gamma 1.0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zh-CN"/>
              <a:t> 渲染工作流：在</a:t>
            </a:r>
            <a:r>
              <a:rPr b="1" lang="zh-CN"/>
              <a:t>线性空间</a:t>
            </a:r>
            <a:r>
              <a:rPr lang="zh-CN"/>
              <a:t>下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217662" y="170781"/>
            <a:ext cx="7746600" cy="303900"/>
          </a:xfrm>
          <a:prstGeom prst="rect">
            <a:avLst/>
          </a:prstGeom>
        </p:spPr>
        <p:txBody>
          <a:bodyPr anchorCtr="0" anchor="ctr" bIns="24100" lIns="48200" spcFirstLastPara="1" rIns="48200" wrap="square" tIns="94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UN</a:t>
            </a:r>
            <a:r>
              <a:rPr lang="zh-CN"/>
              <a:t>ormal Framebuffer</a:t>
            </a:r>
            <a:endParaRPr/>
          </a:p>
        </p:txBody>
      </p:sp>
      <p:pic>
        <p:nvPicPr>
          <p:cNvPr id="265" name="Google Shape;26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9425" y="529406"/>
            <a:ext cx="7785143" cy="43640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9"/>
          <p:cNvSpPr txBox="1"/>
          <p:nvPr>
            <p:ph type="title"/>
          </p:nvPr>
        </p:nvSpPr>
        <p:spPr>
          <a:xfrm>
            <a:off x="217662" y="170781"/>
            <a:ext cx="7746600" cy="303900"/>
          </a:xfrm>
          <a:prstGeom prst="rect">
            <a:avLst/>
          </a:prstGeom>
        </p:spPr>
        <p:txBody>
          <a:bodyPr anchorCtr="0" anchor="ctr" bIns="24100" lIns="48200" spcFirstLastPara="1" rIns="48200" wrap="square" tIns="94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RenderFlow</a:t>
            </a:r>
            <a:endParaRPr/>
          </a:p>
        </p:txBody>
      </p:sp>
      <p:pic>
        <p:nvPicPr>
          <p:cNvPr id="271" name="Google Shape;27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175" y="812848"/>
            <a:ext cx="8861650" cy="35178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40"/>
          <p:cNvSpPr txBox="1"/>
          <p:nvPr>
            <p:ph type="title"/>
          </p:nvPr>
        </p:nvSpPr>
        <p:spPr>
          <a:xfrm>
            <a:off x="217662" y="170781"/>
            <a:ext cx="7746600" cy="303900"/>
          </a:xfrm>
          <a:prstGeom prst="rect">
            <a:avLst/>
          </a:prstGeom>
        </p:spPr>
        <p:txBody>
          <a:bodyPr anchorCtr="0" anchor="ctr" bIns="24100" lIns="48200" spcFirstLastPara="1" rIns="48200" wrap="square" tIns="94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Gamma blending 2.2 (Default)</a:t>
            </a:r>
            <a:endParaRPr/>
          </a:p>
        </p:txBody>
      </p:sp>
      <p:pic>
        <p:nvPicPr>
          <p:cNvPr id="277" name="Google Shape;277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1425" y="620924"/>
            <a:ext cx="3930975" cy="2205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35000" y="620925"/>
            <a:ext cx="2565464" cy="440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1425" y="2826298"/>
            <a:ext cx="3930975" cy="21972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1"/>
          <p:cNvSpPr txBox="1"/>
          <p:nvPr>
            <p:ph type="title"/>
          </p:nvPr>
        </p:nvSpPr>
        <p:spPr>
          <a:xfrm>
            <a:off x="217662" y="170781"/>
            <a:ext cx="7746600" cy="303900"/>
          </a:xfrm>
          <a:prstGeom prst="rect">
            <a:avLst/>
          </a:prstGeom>
        </p:spPr>
        <p:txBody>
          <a:bodyPr anchorCtr="0" anchor="ctr" bIns="24100" lIns="48200" spcFirstLastPara="1" rIns="48200" wrap="square" tIns="94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R</a:t>
            </a:r>
            <a:r>
              <a:rPr lang="zh-CN"/>
              <a:t>evertToLinear</a:t>
            </a:r>
            <a:endParaRPr/>
          </a:p>
        </p:txBody>
      </p:sp>
      <p:pic>
        <p:nvPicPr>
          <p:cNvPr id="285" name="Google Shape;28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650" y="547275"/>
            <a:ext cx="3850202" cy="2145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7650" y="2692925"/>
            <a:ext cx="3850201" cy="2250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10277" y="1245406"/>
            <a:ext cx="4771350" cy="2652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217662" y="170781"/>
            <a:ext cx="7746600" cy="303900"/>
          </a:xfrm>
          <a:prstGeom prst="rect">
            <a:avLst/>
          </a:prstGeom>
        </p:spPr>
        <p:txBody>
          <a:bodyPr anchorCtr="0" anchor="ctr" bIns="24100" lIns="48200" spcFirstLastPara="1" rIns="48200" wrap="square" tIns="94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Demo Shader </a:t>
            </a:r>
            <a:endParaRPr/>
          </a:p>
        </p:txBody>
      </p:sp>
      <p:sp>
        <p:nvSpPr>
          <p:cNvPr id="293" name="Google Shape;293;p42"/>
          <p:cNvSpPr txBox="1"/>
          <p:nvPr>
            <p:ph idx="1" type="body"/>
          </p:nvPr>
        </p:nvSpPr>
        <p:spPr>
          <a:xfrm>
            <a:off x="4572006" y="673075"/>
            <a:ext cx="4354200" cy="3911100"/>
          </a:xfrm>
          <a:prstGeom prst="rect">
            <a:avLst/>
          </a:prstGeom>
        </p:spPr>
        <p:txBody>
          <a:bodyPr anchorCtr="0" anchor="t" bIns="24100" lIns="48200" spcFirstLastPara="1" rIns="48200" wrap="square" tIns="24100">
            <a:noAutofit/>
          </a:bodyPr>
          <a:lstStyle/>
          <a:p>
            <a:pPr indent="-32385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500"/>
              <a:buChar char="●"/>
            </a:pPr>
            <a:r>
              <a:rPr lang="zh-CN"/>
              <a:t>场景转成gamma的结果</a:t>
            </a:r>
            <a:endParaRPr/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zh-CN"/>
              <a:t>UI不勾选sRGB</a:t>
            </a:r>
            <a:endParaRPr/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zh-CN"/>
              <a:t>用gamma的值做Alpha Blend</a:t>
            </a:r>
            <a:endParaRPr/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zh-CN"/>
              <a:t>将最终结果再转回线性，因为默认的backbuffer是sRGB的编码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zh-CN"/>
              <a:t>这样做的话，Blending并不是按照线性值来进行，理论上物理不正确，但是保证了跟PhotoShop效果一致，需要至少额外多一个Pass用来把结果转回线性，或者改引擎源码不开启sRGBframebuffer</a:t>
            </a:r>
            <a:endParaRPr/>
          </a:p>
        </p:txBody>
      </p:sp>
      <p:pic>
        <p:nvPicPr>
          <p:cNvPr id="294" name="Google Shape;29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01493"/>
            <a:ext cx="4267206" cy="31405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6"/>
          <p:cNvSpPr txBox="1"/>
          <p:nvPr>
            <p:ph type="title"/>
          </p:nvPr>
        </p:nvSpPr>
        <p:spPr>
          <a:xfrm>
            <a:off x="698712" y="2034081"/>
            <a:ext cx="7746600" cy="303900"/>
          </a:xfrm>
          <a:prstGeom prst="rect">
            <a:avLst/>
          </a:prstGeom>
        </p:spPr>
        <p:txBody>
          <a:bodyPr anchorCtr="0" anchor="ctr" bIns="24100" lIns="48200" spcFirstLastPara="1" rIns="48200" wrap="square" tIns="949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RGB</a:t>
            </a:r>
            <a:r>
              <a:rPr lang="zh-CN"/>
              <a:t>颜色空间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3"/>
          <p:cNvSpPr txBox="1"/>
          <p:nvPr>
            <p:ph type="title"/>
          </p:nvPr>
        </p:nvSpPr>
        <p:spPr>
          <a:xfrm>
            <a:off x="217662" y="170781"/>
            <a:ext cx="7746600" cy="303900"/>
          </a:xfrm>
          <a:prstGeom prst="rect">
            <a:avLst/>
          </a:prstGeom>
        </p:spPr>
        <p:txBody>
          <a:bodyPr anchorCtr="0" anchor="ctr" bIns="24100" lIns="48200" spcFirstLastPara="1" rIns="48200" wrap="square" tIns="94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B</a:t>
            </a:r>
            <a:r>
              <a:rPr lang="zh-CN"/>
              <a:t>lending gamma 1.0 （Recommend）</a:t>
            </a:r>
            <a:endParaRPr/>
          </a:p>
        </p:txBody>
      </p:sp>
      <p:pic>
        <p:nvPicPr>
          <p:cNvPr id="300" name="Google Shape;30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6375" y="587275"/>
            <a:ext cx="3861902" cy="216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1050" y="2751000"/>
            <a:ext cx="3872547" cy="2163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00897" y="587268"/>
            <a:ext cx="1966095" cy="436402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97100" y="587275"/>
            <a:ext cx="1730363" cy="4364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4"/>
          <p:cNvSpPr txBox="1"/>
          <p:nvPr>
            <p:ph type="title"/>
          </p:nvPr>
        </p:nvSpPr>
        <p:spPr>
          <a:xfrm>
            <a:off x="217662" y="170781"/>
            <a:ext cx="7746600" cy="303900"/>
          </a:xfrm>
          <a:prstGeom prst="rect">
            <a:avLst/>
          </a:prstGeom>
        </p:spPr>
        <p:txBody>
          <a:bodyPr anchorCtr="0" anchor="ctr" bIns="24100" lIns="48200" spcFirstLastPara="1" rIns="48200" wrap="square" tIns="94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D</a:t>
            </a:r>
            <a:r>
              <a:rPr lang="zh-CN"/>
              <a:t>emo Shader</a:t>
            </a:r>
            <a:endParaRPr/>
          </a:p>
        </p:txBody>
      </p:sp>
      <p:pic>
        <p:nvPicPr>
          <p:cNvPr id="309" name="Google Shape;309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650" y="836650"/>
            <a:ext cx="5008625" cy="3470199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44"/>
          <p:cNvSpPr txBox="1"/>
          <p:nvPr>
            <p:ph idx="1" type="body"/>
          </p:nvPr>
        </p:nvSpPr>
        <p:spPr>
          <a:xfrm>
            <a:off x="5310051" y="648125"/>
            <a:ext cx="3407100" cy="4184100"/>
          </a:xfrm>
          <a:prstGeom prst="rect">
            <a:avLst/>
          </a:prstGeom>
        </p:spPr>
        <p:txBody>
          <a:bodyPr anchorCtr="0" anchor="t" bIns="24100" lIns="48200" spcFirstLastPara="1" rIns="48200" wrap="square" tIns="241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zh-CN"/>
              <a:t>这种方式下，直接走正常渲染流程，UI勾选sRGB，不需要任何额外的Pass来做颜色空间的转换。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zh-CN" sz="1400"/>
              <a:t>两种方式在Blit到Final sRGBframebuffer时</a:t>
            </a:r>
            <a:r>
              <a:rPr b="1" lang="zh-CN" sz="1400"/>
              <a:t>渐变</a:t>
            </a:r>
            <a:r>
              <a:rPr lang="zh-CN" sz="1400"/>
              <a:t>会存在</a:t>
            </a:r>
            <a:r>
              <a:rPr b="1" lang="zh-CN" sz="1400"/>
              <a:t>artifact</a:t>
            </a:r>
            <a:r>
              <a:rPr lang="zh-CN" sz="1400"/>
              <a:t>，目前暂时不知道原因，对于</a:t>
            </a:r>
            <a:r>
              <a:rPr b="1" lang="zh-CN" sz="1400"/>
              <a:t>白边</a:t>
            </a:r>
            <a:r>
              <a:rPr lang="zh-CN" sz="1400"/>
              <a:t>，可以把sampler设置成</a:t>
            </a:r>
            <a:r>
              <a:rPr b="1" lang="zh-CN" sz="1400"/>
              <a:t>point</a:t>
            </a:r>
            <a:r>
              <a:rPr lang="zh-CN" sz="1400"/>
              <a:t>的过滤方式。</a:t>
            </a:r>
            <a:endParaRPr sz="14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5"/>
          <p:cNvSpPr txBox="1"/>
          <p:nvPr>
            <p:ph type="title"/>
          </p:nvPr>
        </p:nvSpPr>
        <p:spPr>
          <a:xfrm>
            <a:off x="217662" y="170781"/>
            <a:ext cx="7746600" cy="303900"/>
          </a:xfrm>
          <a:prstGeom prst="rect">
            <a:avLst/>
          </a:prstGeom>
        </p:spPr>
        <p:txBody>
          <a:bodyPr anchorCtr="0" anchor="ctr" bIns="24100" lIns="48200" spcFirstLastPara="1" rIns="48200" wrap="square" tIns="94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参考资料</a:t>
            </a:r>
            <a:endParaRPr/>
          </a:p>
        </p:txBody>
      </p:sp>
      <p:sp>
        <p:nvSpPr>
          <p:cNvPr id="316" name="Google Shape;316;p45"/>
          <p:cNvSpPr txBox="1"/>
          <p:nvPr>
            <p:ph idx="1" type="body"/>
          </p:nvPr>
        </p:nvSpPr>
        <p:spPr>
          <a:xfrm>
            <a:off x="217662" y="673075"/>
            <a:ext cx="8708700" cy="3911100"/>
          </a:xfrm>
          <a:prstGeom prst="rect">
            <a:avLst/>
          </a:prstGeom>
        </p:spPr>
        <p:txBody>
          <a:bodyPr anchorCtr="0" anchor="t" bIns="24100" lIns="48200" spcFirstLastPara="1" rIns="48200" wrap="square" tIns="2410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zh-CN" u="sng">
                <a:solidFill>
                  <a:schemeClr val="hlink"/>
                </a:solidFill>
                <a:hlinkClick r:id="rId3"/>
              </a:rPr>
              <a:t>ARB_framebuffer_sRGB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zh-CN" u="sng">
                <a:solidFill>
                  <a:schemeClr val="hlink"/>
                </a:solidFill>
                <a:hlinkClick r:id="rId4"/>
              </a:rPr>
              <a:t>sRGB, RGB&amp;Gamma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zh-CN" u="sng">
                <a:solidFill>
                  <a:schemeClr val="hlink"/>
                </a:solidFill>
                <a:hlinkClick r:id="rId5"/>
              </a:rPr>
              <a:t>ColorSpace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zh-CN" u="sng">
                <a:solidFill>
                  <a:schemeClr val="hlink"/>
                </a:solidFill>
                <a:hlinkClick r:id="rId6"/>
              </a:rPr>
              <a:t>Using sRGB coloe space with OpenGL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zh-CN" u="sng">
                <a:solidFill>
                  <a:schemeClr val="hlink"/>
                </a:solidFill>
                <a:hlinkClick r:id="rId7"/>
              </a:rPr>
              <a:t>DXGI_FORMAT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7"/>
          <p:cNvSpPr txBox="1"/>
          <p:nvPr>
            <p:ph type="title"/>
          </p:nvPr>
        </p:nvSpPr>
        <p:spPr>
          <a:xfrm>
            <a:off x="217662" y="170781"/>
            <a:ext cx="7746600" cy="303900"/>
          </a:xfrm>
          <a:prstGeom prst="rect">
            <a:avLst/>
          </a:prstGeom>
        </p:spPr>
        <p:txBody>
          <a:bodyPr anchorCtr="0" anchor="ctr" bIns="24100" lIns="48200" spcFirstLastPara="1" rIns="48200" wrap="square" tIns="94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颜色空间（RGBColorSpace）</a:t>
            </a:r>
            <a:endParaRPr/>
          </a:p>
        </p:txBody>
      </p:sp>
      <p:sp>
        <p:nvSpPr>
          <p:cNvPr id="98" name="Google Shape;98;p17"/>
          <p:cNvSpPr txBox="1"/>
          <p:nvPr>
            <p:ph idx="1" type="body"/>
          </p:nvPr>
        </p:nvSpPr>
        <p:spPr>
          <a:xfrm>
            <a:off x="4572006" y="673075"/>
            <a:ext cx="4354200" cy="3911100"/>
          </a:xfrm>
          <a:prstGeom prst="rect">
            <a:avLst/>
          </a:prstGeom>
        </p:spPr>
        <p:txBody>
          <a:bodyPr anchorCtr="0" anchor="t" bIns="24100" lIns="48200" spcFirstLastPara="1" rIns="48200" wrap="square" tIns="241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zh-CN" sz="900"/>
              <a:t>左图展示的是</a:t>
            </a:r>
            <a:r>
              <a:rPr b="1" lang="zh-CN" sz="900"/>
              <a:t>所有人眼可见</a:t>
            </a:r>
            <a:r>
              <a:rPr lang="zh-CN" sz="900"/>
              <a:t>的颜色集合。</a:t>
            </a:r>
            <a:endParaRPr sz="900"/>
          </a:p>
          <a:p>
            <a:pPr indent="0" lvl="0" marL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zh-CN" sz="900"/>
              <a:t>RGB颜色空间由</a:t>
            </a:r>
            <a:r>
              <a:rPr b="1" lang="zh-CN" sz="900"/>
              <a:t>基元(Primaries)</a:t>
            </a:r>
            <a:r>
              <a:rPr lang="zh-CN" sz="900"/>
              <a:t>，</a:t>
            </a:r>
            <a:r>
              <a:rPr b="1" lang="zh-CN" sz="900"/>
              <a:t>白点(WhitePoint)</a:t>
            </a:r>
            <a:r>
              <a:rPr lang="zh-CN" sz="900"/>
              <a:t>和</a:t>
            </a:r>
            <a:r>
              <a:rPr b="1" lang="zh-CN" sz="900"/>
              <a:t>转换函数(Transform Function)</a:t>
            </a:r>
            <a:r>
              <a:rPr lang="zh-CN" sz="900"/>
              <a:t>来定义。</a:t>
            </a:r>
            <a:endParaRPr sz="900"/>
          </a:p>
          <a:p>
            <a:pPr indent="-28575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900"/>
              <a:buChar char="●"/>
            </a:pPr>
            <a:r>
              <a:rPr b="1" lang="zh-CN" sz="900"/>
              <a:t>基元（色度）</a:t>
            </a:r>
            <a:endParaRPr b="1" sz="900"/>
          </a:p>
          <a:p>
            <a:pPr indent="0" lvl="0" marL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zh-CN" sz="900"/>
              <a:t>	</a:t>
            </a:r>
            <a:r>
              <a:rPr lang="zh-CN" sz="900"/>
              <a:t>定义“how red，how green，how blue”，不考虑明度因素</a:t>
            </a:r>
            <a:endParaRPr sz="900"/>
          </a:p>
          <a:p>
            <a:pPr indent="-28575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900"/>
              <a:buChar char="●"/>
            </a:pPr>
            <a:r>
              <a:rPr b="1" lang="zh-CN" sz="900"/>
              <a:t>白场</a:t>
            </a:r>
            <a:endParaRPr b="1" sz="900"/>
          </a:p>
          <a:p>
            <a:pPr indent="0" lvl="0" marL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zh-CN" sz="900"/>
              <a:t>	</a:t>
            </a:r>
            <a:r>
              <a:rPr lang="zh-CN" sz="900"/>
              <a:t>标准光源</a:t>
            </a:r>
            <a:endParaRPr sz="900"/>
          </a:p>
          <a:p>
            <a:pPr indent="-28575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900"/>
              <a:buChar char="●"/>
            </a:pPr>
            <a:r>
              <a:rPr b="1" lang="zh-CN" sz="900"/>
              <a:t>转换函数</a:t>
            </a:r>
            <a:endParaRPr b="1" sz="900"/>
          </a:p>
          <a:p>
            <a:pPr indent="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zh-CN" sz="900"/>
              <a:t>也叫做</a:t>
            </a:r>
            <a:r>
              <a:rPr b="1" lang="zh-CN" sz="900"/>
              <a:t>tone response curve</a:t>
            </a:r>
            <a:r>
              <a:rPr lang="zh-CN" sz="900"/>
              <a:t>或者</a:t>
            </a:r>
            <a:r>
              <a:rPr b="1" lang="zh-CN" sz="900"/>
              <a:t>gamma</a:t>
            </a:r>
            <a:r>
              <a:rPr lang="zh-CN" sz="900"/>
              <a:t>，用来映射色度值到CIEXYZ。</a:t>
            </a:r>
            <a:r>
              <a:rPr b="1" lang="zh-CN" sz="900"/>
              <a:t>基元</a:t>
            </a:r>
            <a:r>
              <a:rPr lang="zh-CN" sz="900"/>
              <a:t>用来告诉显示器</a:t>
            </a:r>
            <a:r>
              <a:rPr b="1" lang="zh-CN" sz="900"/>
              <a:t>“what color should this be”</a:t>
            </a:r>
            <a:r>
              <a:rPr lang="zh-CN" sz="900"/>
              <a:t>，而</a:t>
            </a:r>
            <a:r>
              <a:rPr b="1" lang="zh-CN" sz="900"/>
              <a:t>转换函数</a:t>
            </a:r>
            <a:r>
              <a:rPr lang="zh-CN" sz="900"/>
              <a:t>则告诉显示器</a:t>
            </a:r>
            <a:r>
              <a:rPr b="1" lang="zh-CN" sz="900"/>
              <a:t>“how bright should this be”</a:t>
            </a:r>
            <a:endParaRPr b="1" sz="900"/>
          </a:p>
          <a:p>
            <a:pPr indent="0" lvl="0" marL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  <a:p>
            <a:pPr indent="0" lvl="0" marL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pic>
        <p:nvPicPr>
          <p:cNvPr id="99" name="Google Shape;9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375" y="673075"/>
            <a:ext cx="3840749" cy="4080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98375" y="557125"/>
            <a:ext cx="1395775" cy="142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8"/>
          <p:cNvSpPr txBox="1"/>
          <p:nvPr>
            <p:ph type="title"/>
          </p:nvPr>
        </p:nvSpPr>
        <p:spPr>
          <a:xfrm>
            <a:off x="217662" y="170781"/>
            <a:ext cx="7746600" cy="303900"/>
          </a:xfrm>
          <a:prstGeom prst="rect">
            <a:avLst/>
          </a:prstGeom>
        </p:spPr>
        <p:txBody>
          <a:bodyPr anchorCtr="0" anchor="ctr" bIns="24100" lIns="48200" spcFirstLastPara="1" rIns="48200" wrap="square" tIns="94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sRGB</a:t>
            </a:r>
            <a:endParaRPr/>
          </a:p>
        </p:txBody>
      </p:sp>
      <p:sp>
        <p:nvSpPr>
          <p:cNvPr id="106" name="Google Shape;106;p18"/>
          <p:cNvSpPr txBox="1"/>
          <p:nvPr>
            <p:ph idx="1" type="body"/>
          </p:nvPr>
        </p:nvSpPr>
        <p:spPr>
          <a:xfrm>
            <a:off x="4572006" y="673075"/>
            <a:ext cx="4354200" cy="3911100"/>
          </a:xfrm>
          <a:prstGeom prst="rect">
            <a:avLst/>
          </a:prstGeom>
        </p:spPr>
        <p:txBody>
          <a:bodyPr anchorCtr="0" anchor="t" bIns="24100" lIns="48200" spcFirstLastPara="1" rIns="48200" wrap="square" tIns="241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zh-CN" sz="1100"/>
              <a:t>       出于网络带宽的考虑，HP跟Microsoft提出了一种标准颜色空间称为</a:t>
            </a:r>
            <a:r>
              <a:rPr b="1" lang="zh-CN" sz="1100"/>
              <a:t>sRGB</a:t>
            </a:r>
            <a:r>
              <a:rPr lang="zh-CN" sz="1100"/>
              <a:t>，可以以更小的</a:t>
            </a:r>
            <a:r>
              <a:rPr b="1" lang="zh-CN" sz="1100"/>
              <a:t>数据消耗</a:t>
            </a:r>
            <a:r>
              <a:rPr lang="zh-CN" sz="1100"/>
              <a:t>去做颜色映射。</a:t>
            </a:r>
            <a:endParaRPr sz="1100"/>
          </a:p>
          <a:p>
            <a:pPr indent="-29845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100"/>
              <a:buChar char="●"/>
            </a:pPr>
            <a:r>
              <a:rPr lang="zh-CN" sz="1100"/>
              <a:t>传统CRT显示器非线性响应</a:t>
            </a:r>
            <a:endParaRPr sz="1100"/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zh-CN" sz="1100"/>
              <a:t>人眼对暗部颜色更加敏感     </a:t>
            </a:r>
            <a:endParaRPr sz="1100"/>
          </a:p>
          <a:p>
            <a:pPr indent="0" lvl="0" marL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zh-CN" sz="1100"/>
              <a:t> Gamma定义 ：</a:t>
            </a:r>
            <a:endParaRPr b="1" sz="1100"/>
          </a:p>
          <a:p>
            <a:pPr indent="-29845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100"/>
              <a:buChar char="●"/>
            </a:pPr>
            <a:r>
              <a:rPr b="1" lang="zh-CN" sz="1100"/>
              <a:t>viewing gamma：</a:t>
            </a:r>
            <a:r>
              <a:rPr lang="zh-CN" sz="1100"/>
              <a:t>最终我们想要的gamma</a:t>
            </a:r>
            <a:endParaRPr sz="1100"/>
          </a:p>
          <a:p>
            <a:pPr indent="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zh-CN" sz="1100"/>
              <a:t>viewing gamma</a:t>
            </a:r>
            <a:r>
              <a:rPr b="1" lang="zh-CN" sz="1100"/>
              <a:t> = camera gamma x display gamma</a:t>
            </a:r>
            <a:endParaRPr b="1" sz="1100"/>
          </a:p>
          <a:p>
            <a:pPr indent="-29845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100"/>
              <a:buChar char="●"/>
            </a:pPr>
            <a:r>
              <a:rPr b="1" lang="zh-CN" sz="1100"/>
              <a:t>camera gamma : </a:t>
            </a:r>
            <a:r>
              <a:rPr lang="zh-CN" sz="1100"/>
              <a:t>图像传感器或者相机的标准转换函数</a:t>
            </a:r>
            <a:endParaRPr sz="1100"/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zh-CN" sz="1100"/>
              <a:t>CRT gamma：</a:t>
            </a:r>
            <a:r>
              <a:rPr lang="zh-CN" sz="1100"/>
              <a:t>物理CRT的gamma</a:t>
            </a:r>
            <a:endParaRPr sz="1100"/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zh-CN" sz="1100"/>
              <a:t>LUT gamma：</a:t>
            </a:r>
            <a:r>
              <a:rPr lang="zh-CN" sz="1100"/>
              <a:t>framebuffer的LUT gamma</a:t>
            </a:r>
            <a:endParaRPr sz="1100"/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zh-CN" sz="1100"/>
              <a:t>display gamma：</a:t>
            </a:r>
            <a:r>
              <a:rPr lang="zh-CN" sz="1100"/>
              <a:t>帧缓冲区的下游，通常是CRT gamma与LUT gamma的乘积</a:t>
            </a:r>
            <a:endParaRPr sz="1100"/>
          </a:p>
          <a:p>
            <a:pPr indent="0" lvl="0" marL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zh-CN" sz="1100"/>
              <a:t>              display gamma = CRT gamma x </a:t>
            </a:r>
            <a:r>
              <a:rPr b="1" lang="zh-CN" sz="1100"/>
              <a:t>LUT </a:t>
            </a:r>
            <a:r>
              <a:rPr b="1" lang="zh-CN" sz="1100"/>
              <a:t>gamma</a:t>
            </a:r>
            <a:endParaRPr b="1" sz="1100"/>
          </a:p>
        </p:txBody>
      </p:sp>
      <p:pic>
        <p:nvPicPr>
          <p:cNvPr id="107" name="Google Shape;10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2125" y="586800"/>
            <a:ext cx="3903876" cy="290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7650" y="3796997"/>
            <a:ext cx="4281424" cy="67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9"/>
          <p:cNvSpPr txBox="1"/>
          <p:nvPr>
            <p:ph type="title"/>
          </p:nvPr>
        </p:nvSpPr>
        <p:spPr>
          <a:xfrm>
            <a:off x="217662" y="170781"/>
            <a:ext cx="7746600" cy="303900"/>
          </a:xfrm>
          <a:prstGeom prst="rect">
            <a:avLst/>
          </a:prstGeom>
        </p:spPr>
        <p:txBody>
          <a:bodyPr anchorCtr="0" anchor="ctr" bIns="24100" lIns="48200" spcFirstLastPara="1" rIns="48200" wrap="square" tIns="949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1200">
                <a:latin typeface="Meiryo"/>
                <a:ea typeface="Meiryo"/>
                <a:cs typeface="Meiryo"/>
                <a:sym typeface="Meiryo"/>
              </a:rPr>
              <a:t>CRT Gamma</a:t>
            </a:r>
            <a:endParaRPr/>
          </a:p>
        </p:txBody>
      </p:sp>
      <p:sp>
        <p:nvSpPr>
          <p:cNvPr id="114" name="Google Shape;114;p19"/>
          <p:cNvSpPr txBox="1"/>
          <p:nvPr>
            <p:ph idx="1" type="body"/>
          </p:nvPr>
        </p:nvSpPr>
        <p:spPr>
          <a:xfrm>
            <a:off x="4572006" y="673075"/>
            <a:ext cx="4354200" cy="3911100"/>
          </a:xfrm>
          <a:prstGeom prst="rect">
            <a:avLst/>
          </a:prstGeom>
        </p:spPr>
        <p:txBody>
          <a:bodyPr anchorCtr="0" anchor="t" bIns="24100" lIns="48200" spcFirstLastPara="1" rIns="48200" wrap="square" tIns="241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zh-CN" sz="1200"/>
              <a:t>CRT Gamma</a:t>
            </a:r>
            <a:r>
              <a:rPr lang="zh-CN" sz="1200"/>
              <a:t>是一个反应CRT电子发射枪的电压和实际显示器辐射度的转换函数。</a:t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zh-CN" sz="1200"/>
              <a:t>           </a:t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zh-CN" sz="1200"/>
              <a:t> </a:t>
            </a:r>
            <a:r>
              <a:rPr b="1" i="1" lang="zh-CN" sz="1200"/>
              <a:t> k1,k2 </a:t>
            </a:r>
            <a:r>
              <a:rPr lang="zh-CN" sz="1200"/>
              <a:t>分别为gain跟offset，</a:t>
            </a:r>
            <a:r>
              <a:rPr b="1" i="1" lang="zh-CN" sz="1200"/>
              <a:t>D </a:t>
            </a:r>
            <a:r>
              <a:rPr lang="zh-CN" sz="1200"/>
              <a:t>是标准化的像素值，</a:t>
            </a:r>
            <a:r>
              <a:rPr b="1" i="1" lang="zh-CN" sz="1200"/>
              <a:t>A </a:t>
            </a:r>
            <a:r>
              <a:rPr lang="zh-CN" sz="1200"/>
              <a:t>是CRT最大的明度，</a:t>
            </a:r>
            <a:r>
              <a:rPr b="1" i="1" lang="zh-CN" sz="1200"/>
              <a:t>I </a:t>
            </a:r>
            <a:r>
              <a:rPr lang="zh-CN" sz="1200"/>
              <a:t>是最终的明度。</a:t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zh-CN" sz="1200"/>
              <a:t>gamma取决于电子枪的设计，而大部分计算机显示器和电视在显示上的分别，主要来自于用户对于k1、k2的不同调整，比如对比度亮度的设置等。</a:t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zh-CN" sz="1200"/>
              <a:t>完美情况下为</a:t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zh-CN" sz="1200"/>
              <a:t> 这种情况下，显示器具有最大的显示范围。</a:t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pic>
        <p:nvPicPr>
          <p:cNvPr id="115" name="Google Shape;11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1700" y="1020181"/>
            <a:ext cx="3324225" cy="327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83600" y="1149100"/>
            <a:ext cx="1731000" cy="74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87350" y="3548802"/>
            <a:ext cx="1310050" cy="39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0"/>
          <p:cNvSpPr txBox="1"/>
          <p:nvPr>
            <p:ph type="title"/>
          </p:nvPr>
        </p:nvSpPr>
        <p:spPr>
          <a:xfrm>
            <a:off x="217662" y="170781"/>
            <a:ext cx="7746600" cy="303900"/>
          </a:xfrm>
          <a:prstGeom prst="rect">
            <a:avLst/>
          </a:prstGeom>
        </p:spPr>
        <p:txBody>
          <a:bodyPr anchorCtr="0" anchor="ctr" bIns="24100" lIns="48200" spcFirstLastPara="1" rIns="48200" wrap="square" tIns="94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LUT G</a:t>
            </a:r>
            <a:r>
              <a:rPr lang="zh-CN"/>
              <a:t>amma</a:t>
            </a:r>
            <a:endParaRPr/>
          </a:p>
        </p:txBody>
      </p:sp>
      <p:sp>
        <p:nvSpPr>
          <p:cNvPr id="123" name="Google Shape;123;p20"/>
          <p:cNvSpPr txBox="1"/>
          <p:nvPr>
            <p:ph idx="1" type="body"/>
          </p:nvPr>
        </p:nvSpPr>
        <p:spPr>
          <a:xfrm>
            <a:off x="217650" y="1447550"/>
            <a:ext cx="4392900" cy="3472200"/>
          </a:xfrm>
          <a:prstGeom prst="rect">
            <a:avLst/>
          </a:prstGeom>
        </p:spPr>
        <p:txBody>
          <a:bodyPr anchorCtr="0" anchor="t" bIns="24100" lIns="48200" spcFirstLastPara="1" rIns="48200" wrap="square" tIns="24100">
            <a:noAutofit/>
          </a:bodyPr>
          <a:lstStyle/>
          <a:p>
            <a:pPr indent="-28575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900"/>
              <a:buChar char="■"/>
            </a:pPr>
            <a:r>
              <a:rPr b="1" lang="zh-CN" sz="900"/>
              <a:t>linear sRGB: </a:t>
            </a:r>
            <a:r>
              <a:rPr lang="zh-CN" sz="900"/>
              <a:t>未应用Transfer Function的值</a:t>
            </a:r>
            <a:endParaRPr sz="900"/>
          </a:p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</a:pPr>
            <a:r>
              <a:rPr b="1" lang="zh-CN" sz="900"/>
              <a:t>non-linear sRGB: </a:t>
            </a:r>
            <a:r>
              <a:rPr lang="zh-CN" sz="900"/>
              <a:t>应用了Transfer Function的值</a:t>
            </a:r>
            <a:endParaRPr sz="900"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zh-CN" sz="900"/>
              <a:t>OpenGL中，对sRGB textures(OpenGL 2.1)及 sRGB framebuffer(OpenGL 3.2)的支持，可以使得着色器代码不需要额外做Gamma Correction。</a:t>
            </a:r>
            <a:endParaRPr sz="900"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zh-CN" sz="900"/>
              <a:t>如果framebuffer开启了sRGB，则Blending公式如下：</a:t>
            </a:r>
            <a:endParaRPr sz="900"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zh-CN" sz="900"/>
              <a:t>sRGB framebuffer 允许通过sRGB编码方式（</a:t>
            </a:r>
            <a:r>
              <a:rPr i="1" lang="zh-CN" sz="900">
                <a:solidFill>
                  <a:srgbClr val="274E13"/>
                </a:solidFill>
              </a:rPr>
              <a:t>更多的位宽用于存储暗部细节，符合人眼感知</a:t>
            </a:r>
            <a:r>
              <a:rPr lang="zh-CN" sz="900"/>
              <a:t>），来将高精度的渲染结果存储于24bits的buffer中，而又不牺牲太多精度，而在硬件做</a:t>
            </a:r>
            <a:r>
              <a:rPr b="1" lang="zh-CN" sz="900"/>
              <a:t>LUT映射</a:t>
            </a:r>
            <a:r>
              <a:rPr lang="zh-CN" sz="900"/>
              <a:t>的时候，每个通道也只需要256个值在Lookup table中，对于硬件实现来说，几乎是 “free to performance”。</a:t>
            </a:r>
            <a:endParaRPr sz="900"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pic>
        <p:nvPicPr>
          <p:cNvPr id="124" name="Google Shape;12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1586" y="651600"/>
            <a:ext cx="7980823" cy="68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6600" y="1185450"/>
            <a:ext cx="4228650" cy="34296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2763" y="3271425"/>
            <a:ext cx="3842674" cy="39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1"/>
          <p:cNvSpPr txBox="1"/>
          <p:nvPr>
            <p:ph type="title"/>
          </p:nvPr>
        </p:nvSpPr>
        <p:spPr>
          <a:xfrm>
            <a:off x="217662" y="170781"/>
            <a:ext cx="7746600" cy="303900"/>
          </a:xfrm>
          <a:prstGeom prst="rect">
            <a:avLst/>
          </a:prstGeom>
        </p:spPr>
        <p:txBody>
          <a:bodyPr anchorCtr="0" anchor="ctr" bIns="24100" lIns="48200" spcFirstLastPara="1" rIns="48200" wrap="square" tIns="94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How blending should be done?</a:t>
            </a:r>
            <a:endParaRPr/>
          </a:p>
        </p:txBody>
      </p:sp>
      <p:sp>
        <p:nvSpPr>
          <p:cNvPr id="132" name="Google Shape;132;p21"/>
          <p:cNvSpPr txBox="1"/>
          <p:nvPr>
            <p:ph idx="1" type="body"/>
          </p:nvPr>
        </p:nvSpPr>
        <p:spPr>
          <a:xfrm>
            <a:off x="4606831" y="673075"/>
            <a:ext cx="4354200" cy="3911100"/>
          </a:xfrm>
          <a:prstGeom prst="rect">
            <a:avLst/>
          </a:prstGeom>
        </p:spPr>
        <p:txBody>
          <a:bodyPr anchorCtr="0" anchor="t" bIns="24100" lIns="48200" spcFirstLastPara="1" rIns="48200" wrap="square" tIns="241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zh-CN"/>
              <a:t>Blending</a:t>
            </a:r>
            <a:r>
              <a:rPr lang="zh-CN"/>
              <a:t>是</a:t>
            </a:r>
            <a:r>
              <a:rPr lang="zh-CN"/>
              <a:t>一个</a:t>
            </a:r>
            <a:r>
              <a:rPr b="1" lang="zh-CN"/>
              <a:t>线性</a:t>
            </a:r>
            <a:r>
              <a:rPr lang="zh-CN"/>
              <a:t>的运算，因此应该使用线性的值来进行运算。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zh-CN"/>
              <a:t>如前文公式所描述，开启</a:t>
            </a:r>
            <a:r>
              <a:rPr b="1" lang="zh-CN"/>
              <a:t>sRGBframebuffer</a:t>
            </a:r>
            <a:r>
              <a:rPr lang="zh-CN"/>
              <a:t>的情况下，需要先将framebuffer中的值</a:t>
            </a:r>
            <a:r>
              <a:rPr b="1" lang="zh-CN"/>
              <a:t>decode</a:t>
            </a:r>
            <a:r>
              <a:rPr lang="zh-CN"/>
              <a:t>到</a:t>
            </a:r>
            <a:r>
              <a:rPr b="1" lang="zh-CN"/>
              <a:t>线性空间</a:t>
            </a:r>
            <a:r>
              <a:rPr lang="zh-CN"/>
              <a:t>，与渲染中</a:t>
            </a:r>
            <a:r>
              <a:rPr b="1" lang="zh-CN"/>
              <a:t>线性的结果</a:t>
            </a:r>
            <a:r>
              <a:rPr lang="zh-CN"/>
              <a:t>进行</a:t>
            </a:r>
            <a:r>
              <a:rPr b="1" lang="zh-CN"/>
              <a:t>blending操作</a:t>
            </a:r>
            <a:r>
              <a:rPr lang="zh-CN"/>
              <a:t>后，再将结果</a:t>
            </a:r>
            <a:r>
              <a:rPr b="1" lang="zh-CN"/>
              <a:t>encode</a:t>
            </a:r>
            <a:r>
              <a:rPr lang="zh-CN"/>
              <a:t>到</a:t>
            </a:r>
            <a:r>
              <a:rPr b="1" lang="zh-CN"/>
              <a:t>sRGBframebuffer</a:t>
            </a:r>
            <a:r>
              <a:rPr lang="zh-CN"/>
              <a:t>中。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zh-CN"/>
              <a:t>tip：默认情况下，渲染结果（SrcColor）在硬件中是直接当作线性来处理的，因此如果shader中使用的是Gamma的结果，则会出现问题。</a:t>
            </a:r>
            <a:endParaRPr/>
          </a:p>
        </p:txBody>
      </p:sp>
      <p:pic>
        <p:nvPicPr>
          <p:cNvPr id="133" name="Google Shape;13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250" y="1670631"/>
            <a:ext cx="4267206" cy="18022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2"/>
          <p:cNvSpPr txBox="1"/>
          <p:nvPr>
            <p:ph type="title"/>
          </p:nvPr>
        </p:nvSpPr>
        <p:spPr>
          <a:xfrm>
            <a:off x="698712" y="2034081"/>
            <a:ext cx="7746600" cy="303900"/>
          </a:xfrm>
          <a:prstGeom prst="rect">
            <a:avLst/>
          </a:prstGeom>
        </p:spPr>
        <p:txBody>
          <a:bodyPr anchorCtr="0" anchor="ctr" bIns="24100" lIns="48200" spcFirstLastPara="1" rIns="48200" wrap="square" tIns="949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P</a:t>
            </a:r>
            <a:r>
              <a:rPr lang="zh-CN"/>
              <a:t>hotoshop工作流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DeNA_Business_Presentation_Master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FDC82F"/>
      </a:accent1>
      <a:accent2>
        <a:srgbClr val="333399"/>
      </a:accent2>
      <a:accent3>
        <a:srgbClr val="FFFFFF"/>
      </a:accent3>
      <a:accent4>
        <a:srgbClr val="000000"/>
      </a:accent4>
      <a:accent5>
        <a:srgbClr val="FEE0AD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